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theme/themeOverride3.xml" ContentType="application/vnd.openxmlformats-officedocument.themeOverrid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0" r:id="rId2"/>
    <p:sldId id="316" r:id="rId3"/>
    <p:sldId id="317" r:id="rId4"/>
    <p:sldId id="318" r:id="rId5"/>
    <p:sldId id="272" r:id="rId6"/>
    <p:sldId id="303" r:id="rId7"/>
    <p:sldId id="291" r:id="rId8"/>
    <p:sldId id="310" r:id="rId9"/>
    <p:sldId id="306" r:id="rId10"/>
    <p:sldId id="311" r:id="rId11"/>
    <p:sldId id="312" r:id="rId12"/>
    <p:sldId id="309" r:id="rId13"/>
    <p:sldId id="313" r:id="rId14"/>
    <p:sldId id="315" r:id="rId15"/>
    <p:sldId id="302" r:id="rId16"/>
    <p:sldId id="314" r:id="rId17"/>
    <p:sldId id="262" r:id="rId18"/>
  </p:sldIdLst>
  <p:sldSz cx="9144000" cy="6858000" type="screen4x3"/>
  <p:notesSz cx="6797675" cy="987266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768B"/>
    <a:srgbClr val="0D879F"/>
    <a:srgbClr val="109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76" autoAdjust="0"/>
    <p:restoredTop sz="96481" autoAdjust="0"/>
  </p:normalViewPr>
  <p:slideViewPr>
    <p:cSldViewPr snapToGrid="0">
      <p:cViewPr varScale="1">
        <p:scale>
          <a:sx n="115" d="100"/>
          <a:sy n="11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5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273921105037799"/>
          <c:y val="2.94216666666667E-2"/>
          <c:w val="0.78816468899015601"/>
          <c:h val="0.87061164021163995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5374"/>
            </a:solidFill>
            <a:ln w="2725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5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050" b="1" smtClean="0">
                        <a:solidFill>
                          <a:schemeClr val="bg1"/>
                        </a:solidFill>
                      </a:rPr>
                      <a:t>15%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050" b="1" smtClean="0">
                        <a:solidFill>
                          <a:schemeClr val="bg1"/>
                        </a:solidFill>
                      </a:rPr>
                      <a:t>26,7%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050" b="1" smtClean="0">
                        <a:solidFill>
                          <a:schemeClr val="bg1"/>
                        </a:solidFill>
                      </a:rPr>
                      <a:t>15,8%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050" b="1" smtClean="0">
                        <a:solidFill>
                          <a:schemeClr val="bg1"/>
                        </a:solidFill>
                      </a:rPr>
                      <a:t>19,7%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050" b="1" smtClean="0">
                        <a:solidFill>
                          <a:schemeClr val="bg1"/>
                        </a:solidFill>
                      </a:rPr>
                      <a:t>13,4%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050" b="1" smtClean="0">
                        <a:solidFill>
                          <a:schemeClr val="bg1"/>
                        </a:solidFill>
                      </a:rPr>
                      <a:t>9,5%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līdz 300</c:v>
                </c:pt>
                <c:pt idx="1">
                  <c:v>301-500</c:v>
                </c:pt>
                <c:pt idx="2">
                  <c:v>501-700</c:v>
                </c:pt>
                <c:pt idx="3">
                  <c:v>701-1000</c:v>
                </c:pt>
                <c:pt idx="4">
                  <c:v>1001-1500</c:v>
                </c:pt>
                <c:pt idx="5">
                  <c:v>virs 1500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26.7</c:v>
                </c:pt>
                <c:pt idx="2">
                  <c:v>15.8</c:v>
                </c:pt>
                <c:pt idx="3">
                  <c:v>19.7</c:v>
                </c:pt>
                <c:pt idx="4">
                  <c:v>13.4</c:v>
                </c:pt>
                <c:pt idx="5">
                  <c:v>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7044864"/>
        <c:axId val="47075328"/>
      </c:barChart>
      <c:catAx>
        <c:axId val="470448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2339">
            <a:solidFill>
              <a:sysClr val="window" lastClr="FFFFFF">
                <a:lumMod val="65000"/>
              </a:sys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lv-LV"/>
          </a:p>
        </c:txPr>
        <c:crossAx val="47075328"/>
        <c:crosses val="autoZero"/>
        <c:auto val="0"/>
        <c:lblAlgn val="ctr"/>
        <c:lblOffset val="100"/>
        <c:noMultiLvlLbl val="1"/>
      </c:catAx>
      <c:valAx>
        <c:axId val="4707532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spPr>
          <a:ln w="2339">
            <a:solidFill>
              <a:sysClr val="window" lastClr="FFFFFF">
                <a:lumMod val="75000"/>
              </a:sysClr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lv-LV"/>
          </a:p>
        </c:txPr>
        <c:crossAx val="47044864"/>
        <c:crosses val="autoZero"/>
        <c:crossBetween val="between"/>
      </c:valAx>
      <c:spPr>
        <a:noFill/>
        <a:ln w="2422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entury Gothic" panose="020B0502020202020204" pitchFamily="34" charset="0"/>
          <a:ea typeface="Garamond"/>
          <a:cs typeface="Calibri" panose="020F0502020204030204" pitchFamily="34" charset="0"/>
        </a:defRPr>
      </a:pPr>
      <a:endParaRPr lang="lv-LV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084351525025"/>
          <c:y val="4.8723399260615002E-2"/>
          <c:w val="0.87085595981536801"/>
          <c:h val="0.8129739071839851"/>
        </c:manualLayout>
      </c:layout>
      <c:lineChart>
        <c:grouping val="standar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Pieprasījums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dPt>
            <c:idx val="0"/>
            <c:bubble3D val="0"/>
            <c:spPr>
              <a:ln w="50800">
                <a:solidFill>
                  <a:srgbClr val="C00000"/>
                </a:solidFill>
              </a:ln>
            </c:spPr>
          </c:dPt>
          <c:cat>
            <c:numRef>
              <c:f>Sheet1!$B$1:$Q$1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Sheet1!$B$2:$Q$2</c:f>
              <c:numCache>
                <c:formatCode>0</c:formatCode>
                <c:ptCount val="16"/>
                <c:pt idx="0">
                  <c:v>65.415932252331629</c:v>
                </c:pt>
                <c:pt idx="1">
                  <c:v>68.41918676976384</c:v>
                </c:pt>
                <c:pt idx="2">
                  <c:v>71.424981284432732</c:v>
                </c:pt>
                <c:pt idx="3">
                  <c:v>74.331744900043134</c:v>
                </c:pt>
                <c:pt idx="4">
                  <c:v>77.355476570604296</c:v>
                </c:pt>
                <c:pt idx="5">
                  <c:v>80.406412312713428</c:v>
                </c:pt>
                <c:pt idx="6">
                  <c:v>83.422904579765955</c:v>
                </c:pt>
                <c:pt idx="7">
                  <c:v>86.543197041643268</c:v>
                </c:pt>
                <c:pt idx="8">
                  <c:v>89.610199428022071</c:v>
                </c:pt>
                <c:pt idx="9">
                  <c:v>92.702598649122734</c:v>
                </c:pt>
                <c:pt idx="10">
                  <c:v>95.809623456475919</c:v>
                </c:pt>
                <c:pt idx="11">
                  <c:v>98.834590712503655</c:v>
                </c:pt>
                <c:pt idx="12">
                  <c:v>101.89650585128048</c:v>
                </c:pt>
                <c:pt idx="13">
                  <c:v>105.00537531516107</c:v>
                </c:pt>
                <c:pt idx="14">
                  <c:v>108.05715012887941</c:v>
                </c:pt>
                <c:pt idx="15">
                  <c:v>111.13087305985894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Piedāvājums</c:v>
                </c:pt>
              </c:strCache>
            </c:strRef>
          </c:tx>
          <c:spPr>
            <a:ln w="50800">
              <a:solidFill>
                <a:srgbClr val="228B9D"/>
              </a:solidFill>
            </a:ln>
          </c:spPr>
          <c:marker>
            <c:symbol val="none"/>
          </c:marker>
          <c:cat>
            <c:numRef>
              <c:f>Sheet1!$B$1:$Q$1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Sheet1!$B$3:$Q$3</c:f>
              <c:numCache>
                <c:formatCode>0</c:formatCode>
                <c:ptCount val="16"/>
                <c:pt idx="0">
                  <c:v>69.639030000000005</c:v>
                </c:pt>
                <c:pt idx="1">
                  <c:v>69.16338831540466</c:v>
                </c:pt>
                <c:pt idx="2">
                  <c:v>68.761329536559685</c:v>
                </c:pt>
                <c:pt idx="3">
                  <c:v>68.565452665233948</c:v>
                </c:pt>
                <c:pt idx="4">
                  <c:v>68.61693489269075</c:v>
                </c:pt>
                <c:pt idx="5">
                  <c:v>68.949554487930882</c:v>
                </c:pt>
                <c:pt idx="6">
                  <c:v>69.503853779512966</c:v>
                </c:pt>
                <c:pt idx="7">
                  <c:v>70.290922457215345</c:v>
                </c:pt>
                <c:pt idx="8">
                  <c:v>71.058316572795036</c:v>
                </c:pt>
                <c:pt idx="9">
                  <c:v>72.078943214200805</c:v>
                </c:pt>
                <c:pt idx="10">
                  <c:v>73.308374507719606</c:v>
                </c:pt>
                <c:pt idx="11">
                  <c:v>74.668528906543116</c:v>
                </c:pt>
                <c:pt idx="12">
                  <c:v>76.190578395084046</c:v>
                </c:pt>
                <c:pt idx="13">
                  <c:v>77.943977894050491</c:v>
                </c:pt>
                <c:pt idx="14">
                  <c:v>79.80449382183194</c:v>
                </c:pt>
                <c:pt idx="15">
                  <c:v>81.913730520764247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0138496"/>
        <c:axId val="130140032"/>
      </c:lineChart>
      <c:catAx>
        <c:axId val="130138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lv-LV"/>
          </a:p>
        </c:txPr>
        <c:crossAx val="130140032"/>
        <c:crosses val="autoZero"/>
        <c:auto val="1"/>
        <c:lblAlgn val="ctr"/>
        <c:lblOffset val="100"/>
        <c:noMultiLvlLbl val="0"/>
      </c:catAx>
      <c:valAx>
        <c:axId val="130140032"/>
        <c:scaling>
          <c:orientation val="minMax"/>
          <c:max val="120"/>
          <c:min val="60"/>
        </c:scaling>
        <c:delete val="0"/>
        <c:axPos val="l"/>
        <c:numFmt formatCode="0" sourceLinked="1"/>
        <c:majorTickMark val="out"/>
        <c:minorTickMark val="none"/>
        <c:tickLblPos val="nextTo"/>
        <c:crossAx val="130138496"/>
        <c:crosses val="autoZero"/>
        <c:crossBetween val="between"/>
        <c:majorUnit val="15"/>
      </c:valAx>
      <c:spPr>
        <a:solidFill>
          <a:srgbClr val="FFFFFF"/>
        </a:solidFill>
      </c:spPr>
    </c:plotArea>
    <c:legend>
      <c:legendPos val="l"/>
      <c:layout>
        <c:manualLayout>
          <c:xMode val="edge"/>
          <c:yMode val="edge"/>
          <c:x val="0.25135416666666666"/>
          <c:y val="0.11752404451065836"/>
          <c:w val="0.44370763888888887"/>
          <c:h val="0.13858818185708033"/>
        </c:manualLayout>
      </c:layout>
      <c:overlay val="0"/>
      <c:spPr>
        <a:noFill/>
      </c:sp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100" b="0"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0"/>
          <c:y val="2.4752222222222221E-2"/>
          <c:w val="1"/>
          <c:h val="0.97524750000000004"/>
        </c:manualLayout>
      </c:layout>
      <c:lineChart>
        <c:grouping val="standard"/>
        <c:varyColors val="0"/>
        <c:ser>
          <c:idx val="0"/>
          <c:order val="0"/>
          <c:tx>
            <c:v>Vidējās kvalifikācijas darbavietu skaits</c:v>
          </c:tx>
          <c:spPr>
            <a:ln w="50804">
              <a:solidFill>
                <a:srgbClr val="C00000"/>
              </a:solidFill>
              <a:prstDash val="solid"/>
              <a:round/>
            </a:ln>
          </c:spPr>
          <c:marker>
            <c:symbol val="none"/>
          </c:marker>
          <c:cat>
            <c:numLit>
              <c:formatCode>General</c:formatCode>
              <c:ptCount val="26"/>
              <c:pt idx="0">
                <c:v>2005</c:v>
              </c:pt>
              <c:pt idx="1">
                <c:v>2006</c:v>
              </c:pt>
              <c:pt idx="2">
                <c:v>2007</c:v>
              </c:pt>
              <c:pt idx="3">
                <c:v>2008</c:v>
              </c:pt>
              <c:pt idx="4">
                <c:v>2009</c:v>
              </c:pt>
              <c:pt idx="5">
                <c:v>2010</c:v>
              </c:pt>
              <c:pt idx="6">
                <c:v>2011</c:v>
              </c:pt>
              <c:pt idx="7">
                <c:v>2012</c:v>
              </c:pt>
              <c:pt idx="8">
                <c:v>2013</c:v>
              </c:pt>
              <c:pt idx="9">
                <c:v>2014</c:v>
              </c:pt>
              <c:pt idx="10">
                <c:v>2015</c:v>
              </c:pt>
              <c:pt idx="11">
                <c:v>2016</c:v>
              </c:pt>
              <c:pt idx="12">
                <c:v>2017</c:v>
              </c:pt>
              <c:pt idx="13">
                <c:v>2018</c:v>
              </c:pt>
              <c:pt idx="14">
                <c:v>2019</c:v>
              </c:pt>
              <c:pt idx="15">
                <c:v>2020</c:v>
              </c:pt>
              <c:pt idx="16">
                <c:v>2021</c:v>
              </c:pt>
              <c:pt idx="17">
                <c:v>2022</c:v>
              </c:pt>
              <c:pt idx="18">
                <c:v>2023</c:v>
              </c:pt>
              <c:pt idx="19">
                <c:v>2024</c:v>
              </c:pt>
              <c:pt idx="20">
                <c:v>2025</c:v>
              </c:pt>
              <c:pt idx="21">
                <c:v>2026</c:v>
              </c:pt>
              <c:pt idx="22">
                <c:v>2027</c:v>
              </c:pt>
              <c:pt idx="23">
                <c:v>2028</c:v>
              </c:pt>
              <c:pt idx="24">
                <c:v>2029</c:v>
              </c:pt>
              <c:pt idx="25">
                <c:v>2030</c:v>
              </c:pt>
            </c:numLit>
          </c:cat>
          <c:val>
            <c:numLit>
              <c:formatCode>General</c:formatCode>
              <c:ptCount val="26"/>
              <c:pt idx="0">
                <c:v>430.55700000000002</c:v>
              </c:pt>
              <c:pt idx="1">
                <c:v>443.92500000000001</c:v>
              </c:pt>
              <c:pt idx="2">
                <c:v>462.52</c:v>
              </c:pt>
              <c:pt idx="3">
                <c:v>447.13099999999997</c:v>
              </c:pt>
              <c:pt idx="4">
                <c:v>348.45499999999998</c:v>
              </c:pt>
              <c:pt idx="5">
                <c:v>326.62099999999998</c:v>
              </c:pt>
              <c:pt idx="6">
                <c:v>338.49599999999998</c:v>
              </c:pt>
              <c:pt idx="7">
                <c:v>352.411</c:v>
              </c:pt>
              <c:pt idx="8">
                <c:v>363.005</c:v>
              </c:pt>
              <c:pt idx="9">
                <c:v>363.53300000000002</c:v>
              </c:pt>
              <c:pt idx="10">
                <c:v>366.05200000000002</c:v>
              </c:pt>
              <c:pt idx="11">
                <c:v>366.17090151513611</c:v>
              </c:pt>
              <c:pt idx="12">
                <c:v>366.59650700434884</c:v>
              </c:pt>
              <c:pt idx="13">
                <c:v>368.04111017381933</c:v>
              </c:pt>
              <c:pt idx="14">
                <c:v>369.53891364412175</c:v>
              </c:pt>
              <c:pt idx="15">
                <c:v>370.85930965240931</c:v>
              </c:pt>
              <c:pt idx="16">
                <c:v>372.09588750020993</c:v>
              </c:pt>
              <c:pt idx="17">
                <c:v>373.42762194264407</c:v>
              </c:pt>
              <c:pt idx="18">
                <c:v>374.28799474823813</c:v>
              </c:pt>
              <c:pt idx="19">
                <c:v>374.9773873629303</c:v>
              </c:pt>
              <c:pt idx="20">
                <c:v>375.43072330193638</c:v>
              </c:pt>
              <c:pt idx="21">
                <c:v>375.5447885651738</c:v>
              </c:pt>
              <c:pt idx="22">
                <c:v>375.6861275915366</c:v>
              </c:pt>
              <c:pt idx="23">
                <c:v>375.80191291669951</c:v>
              </c:pt>
              <c:pt idx="24">
                <c:v>375.69128809139363</c:v>
              </c:pt>
              <c:pt idx="25">
                <c:v>375.57163245996071</c:v>
              </c:pt>
            </c:numLit>
          </c:val>
          <c:smooth val="0"/>
        </c:ser>
        <c:ser>
          <c:idx val="1"/>
          <c:order val="1"/>
          <c:tx>
            <c:v>Darbaspēka piedāvājums ar arodizglītību vai profesionālo vidējo izglītību</c:v>
          </c:tx>
          <c:spPr>
            <a:ln w="50804">
              <a:solidFill>
                <a:srgbClr val="228B9D"/>
              </a:solidFill>
              <a:prstDash val="solid"/>
              <a:round/>
            </a:ln>
          </c:spPr>
          <c:marker>
            <c:symbol val="none"/>
          </c:marker>
          <c:cat>
            <c:numLit>
              <c:formatCode>General</c:formatCode>
              <c:ptCount val="26"/>
              <c:pt idx="0">
                <c:v>2005</c:v>
              </c:pt>
              <c:pt idx="1">
                <c:v>2006</c:v>
              </c:pt>
              <c:pt idx="2">
                <c:v>2007</c:v>
              </c:pt>
              <c:pt idx="3">
                <c:v>2008</c:v>
              </c:pt>
              <c:pt idx="4">
                <c:v>2009</c:v>
              </c:pt>
              <c:pt idx="5">
                <c:v>2010</c:v>
              </c:pt>
              <c:pt idx="6">
                <c:v>2011</c:v>
              </c:pt>
              <c:pt idx="7">
                <c:v>2012</c:v>
              </c:pt>
              <c:pt idx="8">
                <c:v>2013</c:v>
              </c:pt>
              <c:pt idx="9">
                <c:v>2014</c:v>
              </c:pt>
              <c:pt idx="10">
                <c:v>2015</c:v>
              </c:pt>
              <c:pt idx="11">
                <c:v>2016</c:v>
              </c:pt>
              <c:pt idx="12">
                <c:v>2017</c:v>
              </c:pt>
              <c:pt idx="13">
                <c:v>2018</c:v>
              </c:pt>
              <c:pt idx="14">
                <c:v>2019</c:v>
              </c:pt>
              <c:pt idx="15">
                <c:v>2020</c:v>
              </c:pt>
              <c:pt idx="16">
                <c:v>2021</c:v>
              </c:pt>
              <c:pt idx="17">
                <c:v>2022</c:v>
              </c:pt>
              <c:pt idx="18">
                <c:v>2023</c:v>
              </c:pt>
              <c:pt idx="19">
                <c:v>2024</c:v>
              </c:pt>
              <c:pt idx="20">
                <c:v>2025</c:v>
              </c:pt>
              <c:pt idx="21">
                <c:v>2026</c:v>
              </c:pt>
              <c:pt idx="22">
                <c:v>2027</c:v>
              </c:pt>
              <c:pt idx="23">
                <c:v>2028</c:v>
              </c:pt>
              <c:pt idx="24">
                <c:v>2029</c:v>
              </c:pt>
              <c:pt idx="25">
                <c:v>2030</c:v>
              </c:pt>
            </c:numLit>
          </c:cat>
          <c:val>
            <c:numLit>
              <c:formatCode>General</c:formatCode>
              <c:ptCount val="26"/>
              <c:pt idx="0">
                <c:v>406.7</c:v>
              </c:pt>
              <c:pt idx="1">
                <c:v>408</c:v>
              </c:pt>
              <c:pt idx="2">
                <c:v>399</c:v>
              </c:pt>
              <c:pt idx="3">
                <c:v>402.2</c:v>
              </c:pt>
              <c:pt idx="4">
                <c:v>389.4</c:v>
              </c:pt>
              <c:pt idx="5">
                <c:v>376.7</c:v>
              </c:pt>
              <c:pt idx="6">
                <c:v>361.5</c:v>
              </c:pt>
              <c:pt idx="7">
                <c:v>353.6</c:v>
              </c:pt>
              <c:pt idx="8">
                <c:v>335.8</c:v>
              </c:pt>
              <c:pt idx="9">
                <c:v>326.90497000000011</c:v>
              </c:pt>
              <c:pt idx="10">
                <c:v>314.87874154306439</c:v>
              </c:pt>
              <c:pt idx="11">
                <c:v>304.36061927066004</c:v>
              </c:pt>
              <c:pt idx="12">
                <c:v>294.91274772754531</c:v>
              </c:pt>
              <c:pt idx="13">
                <c:v>286.77182226435673</c:v>
              </c:pt>
              <c:pt idx="14">
                <c:v>279.66776590693092</c:v>
              </c:pt>
              <c:pt idx="15">
                <c:v>274.27946481367053</c:v>
              </c:pt>
              <c:pt idx="16">
                <c:v>269.59201260386322</c:v>
              </c:pt>
              <c:pt idx="17">
                <c:v>265.81432518021069</c:v>
              </c:pt>
              <c:pt idx="18">
                <c:v>262.02927404622108</c:v>
              </c:pt>
              <c:pt idx="19">
                <c:v>257.99151528513659</c:v>
              </c:pt>
              <c:pt idx="20">
                <c:v>253.97954522035849</c:v>
              </c:pt>
              <c:pt idx="21">
                <c:v>249.93000955278657</c:v>
              </c:pt>
              <c:pt idx="22">
                <c:v>245.88657006004428</c:v>
              </c:pt>
              <c:pt idx="23">
                <c:v>242.0426162668781</c:v>
              </c:pt>
              <c:pt idx="24">
                <c:v>237.92024246695297</c:v>
              </c:pt>
              <c:pt idx="25">
                <c:v>233.59210713599927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035136"/>
        <c:axId val="93033600"/>
      </c:lineChart>
      <c:valAx>
        <c:axId val="93033600"/>
        <c:scaling>
          <c:orientation val="minMax"/>
          <c:max val="500"/>
          <c:min val="20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crossAx val="93035136"/>
        <c:crosses val="autoZero"/>
        <c:crossBetween val="between"/>
      </c:valAx>
      <c:catAx>
        <c:axId val="93035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/>
          <a:lstStyle/>
          <a:p>
            <a:pPr>
              <a:defRPr sz="1000"/>
            </a:pPr>
            <a:endParaRPr lang="lv-LV"/>
          </a:p>
        </c:txPr>
        <c:crossAx val="93033600"/>
        <c:crosses val="autoZero"/>
        <c:auto val="1"/>
        <c:lblAlgn val="ctr"/>
        <c:lblOffset val="100"/>
        <c:tickLblSkip val="3"/>
        <c:noMultiLvlLbl val="0"/>
      </c:catAx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28160324074074072"/>
          <c:y val="5.2674213734583537E-2"/>
          <c:w val="0.67049837962962966"/>
          <c:h val="0.24961540404108179"/>
        </c:manualLayout>
      </c:layout>
      <c:overlay val="0"/>
      <c:spPr>
        <a:solidFill>
          <a:srgbClr val="FFFFFF"/>
        </a:solidFill>
        <a:ln>
          <a:noFill/>
        </a:ln>
      </c:sp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GB" sz="1100" b="0" i="0" u="none" strike="noStrike" kern="1200" baseline="0">
          <a:solidFill>
            <a:srgbClr val="00000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2.857635332902916E-2"/>
          <c:y val="3.8508354726863737E-2"/>
          <c:w val="0.96799074830213527"/>
          <c:h val="0.96149164527313613"/>
        </c:manualLayout>
      </c:layout>
      <c:barChart>
        <c:barDir val="col"/>
        <c:grouping val="stacked"/>
        <c:varyColors val="0"/>
        <c:ser>
          <c:idx val="0"/>
          <c:order val="0"/>
          <c:tx>
            <c:v>..mācības turpina profesionālās izglītības iestādēs</c:v>
          </c:tx>
          <c:spPr>
            <a:solidFill>
              <a:srgbClr val="558ED5"/>
            </a:solidFill>
            <a:ln w="9528">
              <a:solidFill>
                <a:srgbClr val="376092"/>
              </a:solidFill>
              <a:prstDash val="solid"/>
              <a:round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9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0"/>
              <c:pt idx="0">
                <c:v>2000</c:v>
              </c:pt>
              <c:pt idx="1">
                <c:v>2002</c:v>
              </c:pt>
              <c:pt idx="2">
                <c:v>2004</c:v>
              </c:pt>
              <c:pt idx="3">
                <c:v>2006</c:v>
              </c:pt>
              <c:pt idx="4">
                <c:v>2008</c:v>
              </c:pt>
              <c:pt idx="5">
                <c:v>2010</c:v>
              </c:pt>
              <c:pt idx="6">
                <c:v>2012</c:v>
              </c:pt>
              <c:pt idx="7">
                <c:v>2013</c:v>
              </c:pt>
              <c:pt idx="8">
                <c:v>2014</c:v>
              </c:pt>
              <c:pt idx="9">
                <c:v>2015</c:v>
              </c:pt>
            </c:strLit>
          </c:cat>
          <c:val>
            <c:numLit>
              <c:formatCode>General</c:formatCode>
              <c:ptCount val="10"/>
              <c:pt idx="0">
                <c:v>12</c:v>
              </c:pt>
              <c:pt idx="1">
                <c:v>10</c:v>
              </c:pt>
              <c:pt idx="2">
                <c:v>7.5</c:v>
              </c:pt>
              <c:pt idx="3">
                <c:v>3.2</c:v>
              </c:pt>
              <c:pt idx="4">
                <c:v>2.8</c:v>
              </c:pt>
              <c:pt idx="5">
                <c:v>4.2</c:v>
              </c:pt>
              <c:pt idx="6">
                <c:v>6.4</c:v>
              </c:pt>
              <c:pt idx="7">
                <c:v>7.6</c:v>
              </c:pt>
              <c:pt idx="8">
                <c:v>7.3</c:v>
              </c:pt>
              <c:pt idx="9">
                <c:v>7.6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94905088"/>
        <c:axId val="93060096"/>
      </c:barChart>
      <c:valAx>
        <c:axId val="9306009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crossAx val="94905088"/>
        <c:crosses val="autoZero"/>
        <c:crossBetween val="between"/>
      </c:valAx>
      <c:catAx>
        <c:axId val="9490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crossAx val="93060096"/>
        <c:crosses val="autoZero"/>
        <c:auto val="1"/>
        <c:lblAlgn val="ctr"/>
        <c:lblOffset val="100"/>
        <c:tickLblSkip val="1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GB" sz="1050" b="0" i="0" u="none" strike="noStrike" kern="1200" baseline="0">
          <a:solidFill>
            <a:srgbClr val="00000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2.857635332902916E-2"/>
          <c:y val="3.8508354726863737E-2"/>
          <c:w val="0.96799074830213527"/>
          <c:h val="0.96149164527313613"/>
        </c:manualLayout>
      </c:layout>
      <c:barChart>
        <c:barDir val="col"/>
        <c:grouping val="stacked"/>
        <c:varyColors val="0"/>
        <c:ser>
          <c:idx val="0"/>
          <c:order val="0"/>
          <c:tx>
            <c:v>..mācības turpina profesionālās izglītības iestādēs</c:v>
          </c:tx>
          <c:spPr>
            <a:solidFill>
              <a:srgbClr val="31859C"/>
            </a:solidFill>
            <a:ln w="9528">
              <a:solidFill>
                <a:srgbClr val="376092"/>
              </a:solidFill>
              <a:prstDash val="solid"/>
              <a:round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900" b="1"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0"/>
              <c:pt idx="0">
                <c:v>2000</c:v>
              </c:pt>
              <c:pt idx="1">
                <c:v>2002</c:v>
              </c:pt>
              <c:pt idx="2">
                <c:v>2004</c:v>
              </c:pt>
              <c:pt idx="3">
                <c:v>2006</c:v>
              </c:pt>
              <c:pt idx="4">
                <c:v>2008</c:v>
              </c:pt>
              <c:pt idx="5">
                <c:v>2010</c:v>
              </c:pt>
              <c:pt idx="6">
                <c:v>2012</c:v>
              </c:pt>
              <c:pt idx="7">
                <c:v>2013</c:v>
              </c:pt>
              <c:pt idx="8">
                <c:v>2014</c:v>
              </c:pt>
              <c:pt idx="9">
                <c:v>2015</c:v>
              </c:pt>
            </c:strLit>
          </c:cat>
          <c:val>
            <c:numLit>
              <c:formatCode>General</c:formatCode>
              <c:ptCount val="10"/>
              <c:pt idx="0">
                <c:v>34.799999999999997</c:v>
              </c:pt>
              <c:pt idx="1">
                <c:v>31.4</c:v>
              </c:pt>
              <c:pt idx="2">
                <c:v>29.6</c:v>
              </c:pt>
              <c:pt idx="3">
                <c:v>30.4</c:v>
              </c:pt>
              <c:pt idx="4">
                <c:v>32.700000000000003</c:v>
              </c:pt>
              <c:pt idx="5">
                <c:v>33.799999999999997</c:v>
              </c:pt>
              <c:pt idx="6">
                <c:v>33.799999999999997</c:v>
              </c:pt>
              <c:pt idx="7">
                <c:v>33.4</c:v>
              </c:pt>
              <c:pt idx="8">
                <c:v>33.799999999999997</c:v>
              </c:pt>
              <c:pt idx="9">
                <c:v>32.299999999999997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94947584"/>
        <c:axId val="94946048"/>
      </c:barChart>
      <c:valAx>
        <c:axId val="94946048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crossAx val="94947584"/>
        <c:crosses val="autoZero"/>
        <c:crossBetween val="between"/>
      </c:valAx>
      <c:catAx>
        <c:axId val="94947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crossAx val="94946048"/>
        <c:crosses val="autoZero"/>
        <c:auto val="1"/>
        <c:lblAlgn val="ctr"/>
        <c:lblOffset val="100"/>
        <c:tickLblSkip val="1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GB" sz="1050" b="0" i="0" u="none" strike="noStrike" kern="1200" baseline="0">
          <a:solidFill>
            <a:srgbClr val="00000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4.2930045942191439E-3"/>
          <c:y val="4.1234536852198245E-2"/>
          <c:w val="0.98175420753264142"/>
          <c:h val="0.95454554980954331"/>
        </c:manualLayout>
      </c:layout>
      <c:lineChart>
        <c:grouping val="standard"/>
        <c:varyColors val="0"/>
        <c:ser>
          <c:idx val="0"/>
          <c:order val="0"/>
          <c:tx>
            <c:v>Series2</c:v>
          </c:tx>
          <c:spPr>
            <a:ln w="28575">
              <a:solidFill>
                <a:srgbClr val="215968"/>
              </a:solidFill>
              <a:prstDash val="solid"/>
              <a:round/>
            </a:ln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3"/>
              <c:pt idx="0">
                <c:v>2003</c:v>
              </c:pt>
              <c:pt idx="1">
                <c:v>2004</c:v>
              </c:pt>
              <c:pt idx="2">
                <c:v>2005</c:v>
              </c:pt>
              <c:pt idx="3">
                <c:v>2006</c:v>
              </c:pt>
              <c:pt idx="4">
                <c:v>2007</c:v>
              </c:pt>
              <c:pt idx="5">
                <c:v>2008</c:v>
              </c:pt>
              <c:pt idx="6">
                <c:v>2009</c:v>
              </c:pt>
              <c:pt idx="7">
                <c:v>2010</c:v>
              </c:pt>
              <c:pt idx="8">
                <c:v>2011</c:v>
              </c:pt>
              <c:pt idx="9">
                <c:v>2012</c:v>
              </c:pt>
              <c:pt idx="10">
                <c:v>2013</c:v>
              </c:pt>
              <c:pt idx="11">
                <c:v>2014</c:v>
              </c:pt>
              <c:pt idx="12">
                <c:v>2015</c:v>
              </c:pt>
            </c:strLit>
          </c:cat>
          <c:val>
            <c:numLit>
              <c:formatCode>General</c:formatCode>
              <c:ptCount val="13"/>
              <c:pt idx="0">
                <c:v>3.1</c:v>
              </c:pt>
              <c:pt idx="1">
                <c:v>4.7</c:v>
              </c:pt>
              <c:pt idx="2">
                <c:v>5.0999999999999996</c:v>
              </c:pt>
              <c:pt idx="3">
                <c:v>5.0999999999999996</c:v>
              </c:pt>
              <c:pt idx="4">
                <c:v>7.5</c:v>
              </c:pt>
              <c:pt idx="5">
                <c:v>4.5999999999999996</c:v>
              </c:pt>
              <c:pt idx="6">
                <c:v>3.5</c:v>
              </c:pt>
              <c:pt idx="7">
                <c:v>5.3</c:v>
              </c:pt>
              <c:pt idx="8">
                <c:v>5.4</c:v>
              </c:pt>
              <c:pt idx="9">
                <c:v>5.4</c:v>
              </c:pt>
              <c:pt idx="10">
                <c:v>5.0999999999999996</c:v>
              </c:pt>
              <c:pt idx="11">
                <c:v>4.9000000000000004</c:v>
              </c:pt>
              <c:pt idx="12">
                <c:v>4.4000000000000004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685440"/>
        <c:axId val="94683904"/>
      </c:lineChart>
      <c:valAx>
        <c:axId val="94683904"/>
        <c:scaling>
          <c:orientation val="minMax"/>
          <c:max val="8"/>
          <c:min val="2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crossAx val="94685440"/>
        <c:crosses val="autoZero"/>
        <c:crossBetween val="between"/>
        <c:majorUnit val="2"/>
      </c:valAx>
      <c:catAx>
        <c:axId val="94685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/>
          <a:lstStyle/>
          <a:p>
            <a:pPr>
              <a:defRPr sz="1000"/>
            </a:pPr>
            <a:endParaRPr lang="lv-LV"/>
          </a:p>
        </c:txPr>
        <c:crossAx val="94683904"/>
        <c:crosses val="autoZero"/>
        <c:auto val="1"/>
        <c:lblAlgn val="ctr"/>
        <c:lblOffset val="100"/>
        <c:tickLblSkip val="1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GB" sz="1100" b="0" i="0" u="none" strike="noStrike" kern="1200" baseline="0">
          <a:solidFill>
            <a:srgbClr val="00000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0"/>
          <c:y val="7.9899688924407585E-3"/>
          <c:w val="1"/>
          <c:h val="0.99200953441972206"/>
        </c:manualLayout>
      </c:layout>
      <c:areaChart>
        <c:grouping val="standard"/>
        <c:varyColors val="0"/>
        <c:ser>
          <c:idx val="0"/>
          <c:order val="0"/>
          <c:tx>
            <c:v/>
          </c:tx>
          <c:spPr>
            <a:solidFill>
              <a:srgbClr val="FF5757">
                <a:alpha val="54000"/>
              </a:srgbClr>
            </a:solidFill>
            <a:ln>
              <a:noFill/>
            </a:ln>
          </c:spPr>
          <c:cat>
            <c:numLit>
              <c:formatCode>General</c:formatCode>
              <c:ptCount val="20"/>
              <c:pt idx="0">
                <c:v>2003</c:v>
              </c:pt>
              <c:pt idx="1">
                <c:v>2004</c:v>
              </c:pt>
              <c:pt idx="2">
                <c:v>2005</c:v>
              </c:pt>
              <c:pt idx="3">
                <c:v>2006</c:v>
              </c:pt>
              <c:pt idx="4">
                <c:v>2007</c:v>
              </c:pt>
              <c:pt idx="5">
                <c:v>2008</c:v>
              </c:pt>
              <c:pt idx="6">
                <c:v>2009</c:v>
              </c:pt>
              <c:pt idx="7">
                <c:v>2010</c:v>
              </c:pt>
              <c:pt idx="8">
                <c:v>2011</c:v>
              </c:pt>
              <c:pt idx="9">
                <c:v>2012</c:v>
              </c:pt>
              <c:pt idx="10">
                <c:v>2013</c:v>
              </c:pt>
              <c:pt idx="11">
                <c:v>2014</c:v>
              </c:pt>
              <c:pt idx="12">
                <c:v>2015</c:v>
              </c:pt>
              <c:pt idx="13">
                <c:v>2016</c:v>
              </c:pt>
              <c:pt idx="14">
                <c:v>2017</c:v>
              </c:pt>
              <c:pt idx="15">
                <c:v>2018</c:v>
              </c:pt>
              <c:pt idx="16">
                <c:v>2019</c:v>
              </c:pt>
              <c:pt idx="17">
                <c:v>2020</c:v>
              </c:pt>
              <c:pt idx="18">
                <c:v>2021</c:v>
              </c:pt>
              <c:pt idx="19">
                <c:v>2022</c:v>
              </c:pt>
            </c:numLit>
          </c:cat>
          <c:val>
            <c:numLit>
              <c:formatCode>General</c:formatCode>
              <c:ptCount val="20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451.9</c:v>
              </c:pt>
              <c:pt idx="4">
                <c:v>463.20000000000005</c:v>
              </c:pt>
              <c:pt idx="5">
                <c:v>446.7</c:v>
              </c:pt>
              <c:pt idx="6">
                <c:v>0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  <c:pt idx="10">
                <c:v>0</c:v>
              </c:pt>
              <c:pt idx="11">
                <c:v>0</c:v>
              </c:pt>
              <c:pt idx="12">
                <c:v>0</c:v>
              </c:pt>
              <c:pt idx="13">
                <c:v>338.79873710972055</c:v>
              </c:pt>
              <c:pt idx="14">
                <c:v>342.78093072767751</c:v>
              </c:pt>
              <c:pt idx="15">
                <c:v>346.64106067303248</c:v>
              </c:pt>
              <c:pt idx="16">
                <c:v>351.02047910613976</c:v>
              </c:pt>
              <c:pt idx="17">
                <c:v>356.2165498363741</c:v>
              </c:pt>
              <c:pt idx="18">
                <c:v>361.55198738950071</c:v>
              </c:pt>
              <c:pt idx="19">
                <c:v>366.57947174774654</c:v>
              </c:pt>
            </c:numLit>
          </c:val>
        </c:ser>
        <c:ser>
          <c:idx val="1"/>
          <c:order val="1"/>
          <c:tx>
            <c:v/>
          </c:tx>
          <c:spPr>
            <a:solidFill>
              <a:srgbClr val="FFFFFF"/>
            </a:solidFill>
            <a:ln>
              <a:noFill/>
            </a:ln>
          </c:spPr>
          <c:cat>
            <c:numLit>
              <c:formatCode>General</c:formatCode>
              <c:ptCount val="20"/>
              <c:pt idx="0">
                <c:v>2003</c:v>
              </c:pt>
              <c:pt idx="1">
                <c:v>2004</c:v>
              </c:pt>
              <c:pt idx="2">
                <c:v>2005</c:v>
              </c:pt>
              <c:pt idx="3">
                <c:v>2006</c:v>
              </c:pt>
              <c:pt idx="4">
                <c:v>2007</c:v>
              </c:pt>
              <c:pt idx="5">
                <c:v>2008</c:v>
              </c:pt>
              <c:pt idx="6">
                <c:v>2009</c:v>
              </c:pt>
              <c:pt idx="7">
                <c:v>2010</c:v>
              </c:pt>
              <c:pt idx="8">
                <c:v>2011</c:v>
              </c:pt>
              <c:pt idx="9">
                <c:v>2012</c:v>
              </c:pt>
              <c:pt idx="10">
                <c:v>2013</c:v>
              </c:pt>
              <c:pt idx="11">
                <c:v>2014</c:v>
              </c:pt>
              <c:pt idx="12">
                <c:v>2015</c:v>
              </c:pt>
              <c:pt idx="13">
                <c:v>2016</c:v>
              </c:pt>
              <c:pt idx="14">
                <c:v>2017</c:v>
              </c:pt>
              <c:pt idx="15">
                <c:v>2018</c:v>
              </c:pt>
              <c:pt idx="16">
                <c:v>2019</c:v>
              </c:pt>
              <c:pt idx="17">
                <c:v>2020</c:v>
              </c:pt>
              <c:pt idx="18">
                <c:v>2021</c:v>
              </c:pt>
              <c:pt idx="19">
                <c:v>2022</c:v>
              </c:pt>
            </c:numLit>
          </c:cat>
          <c:val>
            <c:numLit>
              <c:formatCode>General</c:formatCode>
              <c:ptCount val="20"/>
              <c:pt idx="0">
                <c:v>373.7</c:v>
              </c:pt>
              <c:pt idx="1">
                <c:v>371.99999999999994</c:v>
              </c:pt>
              <c:pt idx="2">
                <c:v>380.5</c:v>
              </c:pt>
              <c:pt idx="3">
                <c:v>407.7</c:v>
              </c:pt>
              <c:pt idx="4">
                <c:v>426.8</c:v>
              </c:pt>
              <c:pt idx="5">
                <c:v>400.2</c:v>
              </c:pt>
              <c:pt idx="6">
                <c:v>316.80000000000007</c:v>
              </c:pt>
              <c:pt idx="7">
                <c:v>281.79999999999995</c:v>
              </c:pt>
              <c:pt idx="8">
                <c:v>277.10000000000002</c:v>
              </c:pt>
              <c:pt idx="9">
                <c:v>278</c:v>
              </c:pt>
              <c:pt idx="10">
                <c:v>282.10000000000002</c:v>
              </c:pt>
              <c:pt idx="11">
                <c:v>281.59999999999997</c:v>
              </c:pt>
              <c:pt idx="12">
                <c:v>284.75063825834883</c:v>
              </c:pt>
              <c:pt idx="13">
                <c:v>284.42324492161697</c:v>
              </c:pt>
              <c:pt idx="14">
                <c:v>283.73253574707201</c:v>
              </c:pt>
              <c:pt idx="15">
                <c:v>282.69937207614322</c:v>
              </c:pt>
              <c:pt idx="16">
                <c:v>281.55353040342828</c:v>
              </c:pt>
              <c:pt idx="17">
                <c:v>280.42596523130464</c:v>
              </c:pt>
              <c:pt idx="18">
                <c:v>279.15633917161745</c:v>
              </c:pt>
              <c:pt idx="19">
                <c:v>277.86934285638864</c:v>
              </c:pt>
            </c:numLit>
          </c:val>
        </c:ser>
        <c:ser>
          <c:idx val="2"/>
          <c:order val="2"/>
          <c:tx>
            <c:v/>
          </c:tx>
          <c:spPr>
            <a:solidFill>
              <a:srgbClr val="FF0000"/>
            </a:solidFill>
            <a:ln>
              <a:noFill/>
            </a:ln>
          </c:spPr>
          <c:cat>
            <c:numLit>
              <c:formatCode>General</c:formatCode>
              <c:ptCount val="20"/>
              <c:pt idx="0">
                <c:v>2003</c:v>
              </c:pt>
              <c:pt idx="1">
                <c:v>2004</c:v>
              </c:pt>
              <c:pt idx="2">
                <c:v>2005</c:v>
              </c:pt>
              <c:pt idx="3">
                <c:v>2006</c:v>
              </c:pt>
              <c:pt idx="4">
                <c:v>2007</c:v>
              </c:pt>
              <c:pt idx="5">
                <c:v>2008</c:v>
              </c:pt>
              <c:pt idx="6">
                <c:v>2009</c:v>
              </c:pt>
              <c:pt idx="7">
                <c:v>2010</c:v>
              </c:pt>
              <c:pt idx="8">
                <c:v>2011</c:v>
              </c:pt>
              <c:pt idx="9">
                <c:v>2012</c:v>
              </c:pt>
              <c:pt idx="10">
                <c:v>2013</c:v>
              </c:pt>
              <c:pt idx="11">
                <c:v>2014</c:v>
              </c:pt>
              <c:pt idx="12">
                <c:v>2015</c:v>
              </c:pt>
              <c:pt idx="13">
                <c:v>2016</c:v>
              </c:pt>
              <c:pt idx="14">
                <c:v>2017</c:v>
              </c:pt>
              <c:pt idx="15">
                <c:v>2018</c:v>
              </c:pt>
              <c:pt idx="16">
                <c:v>2019</c:v>
              </c:pt>
              <c:pt idx="17">
                <c:v>2020</c:v>
              </c:pt>
              <c:pt idx="18">
                <c:v>2021</c:v>
              </c:pt>
              <c:pt idx="19">
                <c:v>2022</c:v>
              </c:pt>
            </c:numLit>
          </c:cat>
          <c:val>
            <c:numLit>
              <c:formatCode>General</c:formatCode>
              <c:ptCount val="20"/>
              <c:pt idx="0">
                <c:v>0</c:v>
              </c:pt>
              <c:pt idx="1">
                <c:v>0</c:v>
              </c:pt>
              <c:pt idx="2">
                <c:v>0</c:v>
              </c:pt>
              <c:pt idx="3">
                <c:v>0</c:v>
              </c:pt>
              <c:pt idx="4">
                <c:v>0</c:v>
              </c:pt>
              <c:pt idx="5">
                <c:v>0</c:v>
              </c:pt>
              <c:pt idx="6">
                <c:v>0</c:v>
              </c:pt>
              <c:pt idx="7">
                <c:v>0</c:v>
              </c:pt>
              <c:pt idx="8">
                <c:v>0</c:v>
              </c:pt>
              <c:pt idx="9">
                <c:v>0</c:v>
              </c:pt>
              <c:pt idx="10">
                <c:v>0</c:v>
              </c:pt>
              <c:pt idx="11">
                <c:v>0</c:v>
              </c:pt>
              <c:pt idx="12">
                <c:v>0</c:v>
              </c:pt>
              <c:pt idx="13">
                <c:v>0</c:v>
              </c:pt>
              <c:pt idx="14">
                <c:v>0</c:v>
              </c:pt>
              <c:pt idx="15">
                <c:v>0</c:v>
              </c:pt>
              <c:pt idx="16">
                <c:v>0</c:v>
              </c:pt>
              <c:pt idx="17">
                <c:v>0</c:v>
              </c:pt>
              <c:pt idx="18">
                <c:v>0</c:v>
              </c:pt>
              <c:pt idx="19">
                <c:v>0</c:v>
              </c:pt>
            </c:numLit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756864"/>
        <c:axId val="94746880"/>
      </c:areaChart>
      <c:lineChart>
        <c:grouping val="standard"/>
        <c:varyColors val="0"/>
        <c:ser>
          <c:idx val="3"/>
          <c:order val="3"/>
          <c:tx>
            <c:v>Darbaspēka piedāvājums</c:v>
          </c:tx>
          <c:spPr>
            <a:ln w="31747">
              <a:solidFill>
                <a:srgbClr val="228B9D"/>
              </a:solidFill>
              <a:prstDash val="solid"/>
              <a:round/>
            </a:ln>
          </c:spPr>
          <c:marker>
            <c:symbol val="none"/>
          </c:marker>
          <c:dPt>
            <c:idx val="14"/>
            <c:bubble3D val="0"/>
            <c:spPr>
              <a:ln w="31747">
                <a:solidFill>
                  <a:srgbClr val="228B9D"/>
                </a:solidFill>
                <a:custDash>
                  <a:ds d="100000" sp="100000"/>
                </a:custDash>
                <a:round/>
              </a:ln>
            </c:spPr>
          </c:dPt>
          <c:dPt>
            <c:idx val="15"/>
            <c:bubble3D val="0"/>
            <c:spPr>
              <a:ln w="31747">
                <a:solidFill>
                  <a:srgbClr val="228B9D"/>
                </a:solidFill>
                <a:custDash>
                  <a:ds d="100000" sp="100000"/>
                </a:custDash>
                <a:round/>
              </a:ln>
            </c:spPr>
          </c:dPt>
          <c:dPt>
            <c:idx val="16"/>
            <c:bubble3D val="0"/>
            <c:spPr>
              <a:ln w="31747">
                <a:solidFill>
                  <a:srgbClr val="228B9D"/>
                </a:solidFill>
                <a:custDash>
                  <a:ds d="100000" sp="100000"/>
                </a:custDash>
                <a:round/>
              </a:ln>
            </c:spPr>
          </c:dPt>
          <c:dPt>
            <c:idx val="17"/>
            <c:bubble3D val="0"/>
            <c:spPr>
              <a:ln w="31747">
                <a:solidFill>
                  <a:srgbClr val="228B9D"/>
                </a:solidFill>
                <a:custDash>
                  <a:ds d="100000" sp="100000"/>
                </a:custDash>
                <a:round/>
              </a:ln>
            </c:spPr>
          </c:dPt>
          <c:dPt>
            <c:idx val="18"/>
            <c:bubble3D val="0"/>
            <c:spPr>
              <a:ln w="31747">
                <a:solidFill>
                  <a:srgbClr val="228B9D"/>
                </a:solidFill>
                <a:custDash>
                  <a:ds d="100000" sp="100000"/>
                </a:custDash>
                <a:round/>
              </a:ln>
            </c:spPr>
          </c:dPt>
          <c:dPt>
            <c:idx val="19"/>
            <c:bubble3D val="0"/>
            <c:spPr>
              <a:ln w="31747">
                <a:solidFill>
                  <a:srgbClr val="228B9D"/>
                </a:solidFill>
                <a:custDash>
                  <a:ds d="100000" sp="100000"/>
                </a:custDash>
                <a:round/>
              </a:ln>
            </c:spPr>
          </c:dPt>
          <c:cat>
            <c:numLit>
              <c:formatCode>General</c:formatCode>
              <c:ptCount val="20"/>
              <c:pt idx="0">
                <c:v>2003</c:v>
              </c:pt>
              <c:pt idx="1">
                <c:v>2004</c:v>
              </c:pt>
              <c:pt idx="2">
                <c:v>2005</c:v>
              </c:pt>
              <c:pt idx="3">
                <c:v>2006</c:v>
              </c:pt>
              <c:pt idx="4">
                <c:v>2007</c:v>
              </c:pt>
              <c:pt idx="5">
                <c:v>2008</c:v>
              </c:pt>
              <c:pt idx="6">
                <c:v>2009</c:v>
              </c:pt>
              <c:pt idx="7">
                <c:v>2010</c:v>
              </c:pt>
              <c:pt idx="8">
                <c:v>2011</c:v>
              </c:pt>
              <c:pt idx="9">
                <c:v>2012</c:v>
              </c:pt>
              <c:pt idx="10">
                <c:v>2013</c:v>
              </c:pt>
              <c:pt idx="11">
                <c:v>2014</c:v>
              </c:pt>
              <c:pt idx="12">
                <c:v>2015</c:v>
              </c:pt>
              <c:pt idx="13">
                <c:v>2016</c:v>
              </c:pt>
              <c:pt idx="14">
                <c:v>2017</c:v>
              </c:pt>
              <c:pt idx="15">
                <c:v>2018</c:v>
              </c:pt>
              <c:pt idx="16">
                <c:v>2019</c:v>
              </c:pt>
              <c:pt idx="17">
                <c:v>2020</c:v>
              </c:pt>
              <c:pt idx="18">
                <c:v>2021</c:v>
              </c:pt>
              <c:pt idx="19">
                <c:v>2022</c:v>
              </c:pt>
            </c:numLit>
          </c:cat>
          <c:val>
            <c:numLit>
              <c:formatCode>General</c:formatCode>
              <c:ptCount val="20"/>
              <c:pt idx="0">
                <c:v>444.9</c:v>
              </c:pt>
              <c:pt idx="1">
                <c:v>442.3</c:v>
              </c:pt>
              <c:pt idx="2">
                <c:v>438.3</c:v>
              </c:pt>
              <c:pt idx="3">
                <c:v>451.9</c:v>
              </c:pt>
              <c:pt idx="4">
                <c:v>463.20000000000005</c:v>
              </c:pt>
              <c:pt idx="5">
                <c:v>446.7</c:v>
              </c:pt>
              <c:pt idx="6">
                <c:v>420.69999999999993</c:v>
              </c:pt>
              <c:pt idx="7">
                <c:v>383.59999999999997</c:v>
              </c:pt>
              <c:pt idx="8">
                <c:v>364.5</c:v>
              </c:pt>
              <c:pt idx="9">
                <c:v>356.5</c:v>
              </c:pt>
              <c:pt idx="10">
                <c:v>343.5</c:v>
              </c:pt>
              <c:pt idx="11">
                <c:v>336.20000000000005</c:v>
              </c:pt>
              <c:pt idx="12">
                <c:v>334.28641999999996</c:v>
              </c:pt>
              <c:pt idx="13">
                <c:v>338.79873710972055</c:v>
              </c:pt>
              <c:pt idx="14">
                <c:v>342.78093072767751</c:v>
              </c:pt>
              <c:pt idx="15">
                <c:v>346.64106067303248</c:v>
              </c:pt>
              <c:pt idx="16">
                <c:v>351.02047910613976</c:v>
              </c:pt>
              <c:pt idx="17">
                <c:v>356.2165498363741</c:v>
              </c:pt>
              <c:pt idx="18">
                <c:v>361.55198738950071</c:v>
              </c:pt>
              <c:pt idx="19">
                <c:v>366.57947174774654</c:v>
              </c:pt>
            </c:numLit>
          </c:val>
          <c:smooth val="1"/>
        </c:ser>
        <c:ser>
          <c:idx val="4"/>
          <c:order val="4"/>
          <c:tx>
            <c:v>Darbaspēka pieprasījums</c:v>
          </c:tx>
          <c:spPr>
            <a:ln w="31747">
              <a:solidFill>
                <a:srgbClr val="C00000"/>
              </a:solidFill>
              <a:prstDash val="solid"/>
              <a:round/>
            </a:ln>
          </c:spPr>
          <c:marker>
            <c:symbol val="none"/>
          </c:marker>
          <c:dPt>
            <c:idx val="13"/>
            <c:bubble3D val="0"/>
            <c:spPr>
              <a:ln w="31747">
                <a:solidFill>
                  <a:srgbClr val="C00000"/>
                </a:solidFill>
                <a:custDash>
                  <a:ds d="800082" sp="800082"/>
                </a:custDash>
                <a:round/>
              </a:ln>
            </c:spPr>
          </c:dPt>
          <c:dPt>
            <c:idx val="14"/>
            <c:bubble3D val="0"/>
            <c:spPr>
              <a:ln w="31747">
                <a:solidFill>
                  <a:srgbClr val="C00000"/>
                </a:solidFill>
                <a:custDash>
                  <a:ds d="100000" sp="100000"/>
                </a:custDash>
                <a:round/>
              </a:ln>
            </c:spPr>
          </c:dPt>
          <c:dPt>
            <c:idx val="15"/>
            <c:bubble3D val="0"/>
            <c:spPr>
              <a:ln w="31747">
                <a:solidFill>
                  <a:srgbClr val="C00000"/>
                </a:solidFill>
                <a:custDash>
                  <a:ds d="100000" sp="100000"/>
                </a:custDash>
                <a:round/>
              </a:ln>
            </c:spPr>
          </c:dPt>
          <c:dPt>
            <c:idx val="16"/>
            <c:bubble3D val="0"/>
            <c:spPr>
              <a:ln w="31747">
                <a:solidFill>
                  <a:srgbClr val="C00000"/>
                </a:solidFill>
                <a:custDash>
                  <a:ds d="100000" sp="100000"/>
                </a:custDash>
                <a:round/>
              </a:ln>
            </c:spPr>
          </c:dPt>
          <c:dPt>
            <c:idx val="17"/>
            <c:bubble3D val="0"/>
            <c:spPr>
              <a:ln w="31747">
                <a:solidFill>
                  <a:srgbClr val="C00000"/>
                </a:solidFill>
                <a:custDash>
                  <a:ds d="100000" sp="100000"/>
                </a:custDash>
                <a:round/>
              </a:ln>
            </c:spPr>
          </c:dPt>
          <c:dPt>
            <c:idx val="18"/>
            <c:bubble3D val="0"/>
            <c:spPr>
              <a:ln w="31747">
                <a:solidFill>
                  <a:srgbClr val="C00000"/>
                </a:solidFill>
                <a:custDash>
                  <a:ds d="100000" sp="100000"/>
                </a:custDash>
                <a:round/>
              </a:ln>
            </c:spPr>
          </c:dPt>
          <c:dPt>
            <c:idx val="19"/>
            <c:bubble3D val="0"/>
            <c:spPr>
              <a:ln w="31747">
                <a:solidFill>
                  <a:srgbClr val="C00000"/>
                </a:solidFill>
                <a:custDash>
                  <a:ds d="100000" sp="100000"/>
                </a:custDash>
                <a:round/>
              </a:ln>
            </c:spPr>
          </c:dPt>
          <c:cat>
            <c:numLit>
              <c:formatCode>General</c:formatCode>
              <c:ptCount val="20"/>
              <c:pt idx="0">
                <c:v>2003</c:v>
              </c:pt>
              <c:pt idx="1">
                <c:v>2004</c:v>
              </c:pt>
              <c:pt idx="2">
                <c:v>2005</c:v>
              </c:pt>
              <c:pt idx="3">
                <c:v>2006</c:v>
              </c:pt>
              <c:pt idx="4">
                <c:v>2007</c:v>
              </c:pt>
              <c:pt idx="5">
                <c:v>2008</c:v>
              </c:pt>
              <c:pt idx="6">
                <c:v>2009</c:v>
              </c:pt>
              <c:pt idx="7">
                <c:v>2010</c:v>
              </c:pt>
              <c:pt idx="8">
                <c:v>2011</c:v>
              </c:pt>
              <c:pt idx="9">
                <c:v>2012</c:v>
              </c:pt>
              <c:pt idx="10">
                <c:v>2013</c:v>
              </c:pt>
              <c:pt idx="11">
                <c:v>2014</c:v>
              </c:pt>
              <c:pt idx="12">
                <c:v>2015</c:v>
              </c:pt>
              <c:pt idx="13">
                <c:v>2016</c:v>
              </c:pt>
              <c:pt idx="14">
                <c:v>2017</c:v>
              </c:pt>
              <c:pt idx="15">
                <c:v>2018</c:v>
              </c:pt>
              <c:pt idx="16">
                <c:v>2019</c:v>
              </c:pt>
              <c:pt idx="17">
                <c:v>2020</c:v>
              </c:pt>
              <c:pt idx="18">
                <c:v>2021</c:v>
              </c:pt>
              <c:pt idx="19">
                <c:v>2022</c:v>
              </c:pt>
            </c:numLit>
          </c:cat>
          <c:val>
            <c:numLit>
              <c:formatCode>General</c:formatCode>
              <c:ptCount val="20"/>
              <c:pt idx="0">
                <c:v>373.7</c:v>
              </c:pt>
              <c:pt idx="1">
                <c:v>371.99999999999994</c:v>
              </c:pt>
              <c:pt idx="2">
                <c:v>380.5</c:v>
              </c:pt>
              <c:pt idx="3">
                <c:v>407.7</c:v>
              </c:pt>
              <c:pt idx="4">
                <c:v>426.8</c:v>
              </c:pt>
              <c:pt idx="5">
                <c:v>400.2</c:v>
              </c:pt>
              <c:pt idx="6">
                <c:v>316.80000000000007</c:v>
              </c:pt>
              <c:pt idx="7">
                <c:v>281.79999999999995</c:v>
              </c:pt>
              <c:pt idx="8">
                <c:v>277.10000000000002</c:v>
              </c:pt>
              <c:pt idx="9">
                <c:v>278</c:v>
              </c:pt>
              <c:pt idx="10">
                <c:v>282.10000000000002</c:v>
              </c:pt>
              <c:pt idx="11">
                <c:v>281.59999999999997</c:v>
              </c:pt>
              <c:pt idx="12">
                <c:v>284.75063825834883</c:v>
              </c:pt>
              <c:pt idx="13">
                <c:v>284.42324492161697</c:v>
              </c:pt>
              <c:pt idx="14">
                <c:v>283.73253574707201</c:v>
              </c:pt>
              <c:pt idx="15">
                <c:v>282.69937207614322</c:v>
              </c:pt>
              <c:pt idx="16">
                <c:v>281.55353040342828</c:v>
              </c:pt>
              <c:pt idx="17">
                <c:v>280.42596523130464</c:v>
              </c:pt>
              <c:pt idx="18">
                <c:v>279.15633917161745</c:v>
              </c:pt>
              <c:pt idx="19">
                <c:v>277.86934285638864</c:v>
              </c:pt>
            </c:numLit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756864"/>
        <c:axId val="94746880"/>
      </c:lineChart>
      <c:valAx>
        <c:axId val="94746880"/>
        <c:scaling>
          <c:orientation val="minMax"/>
          <c:max val="480"/>
          <c:min val="24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crossAx val="94756864"/>
        <c:crosses val="autoZero"/>
        <c:crossBetween val="between"/>
        <c:majorUnit val="40"/>
      </c:valAx>
      <c:catAx>
        <c:axId val="9475686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/>
          <a:lstStyle/>
          <a:p>
            <a:pPr>
              <a:defRPr sz="1000"/>
            </a:pPr>
            <a:endParaRPr lang="lv-LV"/>
          </a:p>
        </c:txPr>
        <c:crossAx val="94746880"/>
        <c:crosses val="autoZero"/>
        <c:auto val="1"/>
        <c:lblAlgn val="ctr"/>
        <c:lblOffset val="100"/>
        <c:tickLblSkip val="2"/>
        <c:tickMarkSkip val="1"/>
        <c:noMultiLvlLbl val="0"/>
      </c:catAx>
      <c:spPr>
        <a:solidFill>
          <a:srgbClr val="FFFFFF"/>
        </a:solidFill>
        <a:ln>
          <a:noFill/>
        </a:ln>
      </c:spPr>
    </c:plotArea>
    <c:legend>
      <c:legendPos val="r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3862025144367417"/>
          <c:y val="9.2197771359460896E-3"/>
          <c:w val="0.57487078683714143"/>
          <c:h val="0.19725232015536409"/>
        </c:manualLayout>
      </c:layout>
      <c:overlay val="0"/>
      <c:spPr>
        <a:noFill/>
        <a:ln>
          <a:noFill/>
        </a:ln>
      </c:spPr>
    </c:legend>
    <c:plotVisOnly val="1"/>
    <c:dispBlanksAs val="zero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GB" sz="1100" b="0" i="0" u="none" strike="noStrike" kern="1200" baseline="0">
          <a:solidFill>
            <a:srgbClr val="00000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1.1745740521793779E-2"/>
          <c:y val="2.061220695507484E-3"/>
          <c:w val="0.97804759515276996"/>
          <c:h val="0.98592252219876009"/>
        </c:manualLayout>
      </c:layout>
      <c:lineChart>
        <c:grouping val="standard"/>
        <c:varyColors val="0"/>
        <c:ser>
          <c:idx val="0"/>
          <c:order val="0"/>
          <c:tx>
            <c:v>Series1</c:v>
          </c:tx>
          <c:spPr>
            <a:ln w="28575">
              <a:solidFill>
                <a:srgbClr val="E46C0A"/>
              </a:solidFill>
              <a:prstDash val="solid"/>
              <a:round/>
            </a:ln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Pt>
            <c:idx val="12"/>
            <c:bubble3D val="0"/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7.605928471448542E-2"/>
                  <c:y val="-0.153773367865261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13"/>
              <c:pt idx="0">
                <c:v>2003</c:v>
              </c:pt>
              <c:pt idx="1">
                <c:v>2004</c:v>
              </c:pt>
              <c:pt idx="2">
                <c:v>2005</c:v>
              </c:pt>
              <c:pt idx="3">
                <c:v>2006</c:v>
              </c:pt>
              <c:pt idx="4">
                <c:v>2007</c:v>
              </c:pt>
              <c:pt idx="5">
                <c:v>2008</c:v>
              </c:pt>
              <c:pt idx="6">
                <c:v>2009</c:v>
              </c:pt>
              <c:pt idx="7">
                <c:v>2010</c:v>
              </c:pt>
              <c:pt idx="8">
                <c:v>2011</c:v>
              </c:pt>
              <c:pt idx="9">
                <c:v>2012</c:v>
              </c:pt>
              <c:pt idx="10">
                <c:v>2013</c:v>
              </c:pt>
              <c:pt idx="11">
                <c:v>2014</c:v>
              </c:pt>
              <c:pt idx="12">
                <c:v>2015</c:v>
              </c:pt>
            </c:strLit>
          </c:cat>
          <c:val>
            <c:numLit>
              <c:formatCode>General</c:formatCode>
              <c:ptCount val="13"/>
              <c:pt idx="0">
                <c:v>21.5</c:v>
              </c:pt>
              <c:pt idx="1">
                <c:v>22.5</c:v>
              </c:pt>
              <c:pt idx="2">
                <c:v>21.5</c:v>
              </c:pt>
              <c:pt idx="3">
                <c:v>23.7</c:v>
              </c:pt>
              <c:pt idx="4">
                <c:v>22.8</c:v>
              </c:pt>
              <c:pt idx="5">
                <c:v>22.2</c:v>
              </c:pt>
              <c:pt idx="6">
                <c:v>31.3</c:v>
              </c:pt>
              <c:pt idx="7">
                <c:v>36.9</c:v>
              </c:pt>
              <c:pt idx="8">
                <c:v>36.4</c:v>
              </c:pt>
              <c:pt idx="9">
                <c:v>30.8</c:v>
              </c:pt>
              <c:pt idx="10">
                <c:v>32.799999999999997</c:v>
              </c:pt>
              <c:pt idx="11">
                <c:v>28.9</c:v>
              </c:pt>
              <c:pt idx="12">
                <c:v>32.799999999999997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804608"/>
        <c:axId val="94803072"/>
      </c:lineChart>
      <c:valAx>
        <c:axId val="94803072"/>
        <c:scaling>
          <c:orientation val="minMax"/>
          <c:max val="40"/>
          <c:min val="2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crossAx val="94804608"/>
        <c:crosses val="autoZero"/>
        <c:crossBetween val="between"/>
        <c:majorUnit val="5"/>
      </c:valAx>
      <c:catAx>
        <c:axId val="94804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8">
            <a:solidFill>
              <a:srgbClr val="868686"/>
            </a:solidFill>
            <a:prstDash val="solid"/>
            <a:round/>
          </a:ln>
        </c:spPr>
        <c:txPr>
          <a:bodyPr/>
          <a:lstStyle/>
          <a:p>
            <a:pPr>
              <a:defRPr sz="1000"/>
            </a:pPr>
            <a:endParaRPr lang="lv-LV"/>
          </a:p>
        </c:txPr>
        <c:crossAx val="94803072"/>
        <c:crosses val="autoZero"/>
        <c:auto val="1"/>
        <c:lblAlgn val="ctr"/>
        <c:lblOffset val="100"/>
        <c:tickLblSkip val="1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GB" sz="1100" b="0" i="0" u="none" strike="noStrike" kern="1200" baseline="0">
          <a:solidFill>
            <a:srgbClr val="00000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518619008297"/>
          <c:y val="6.6390734186263123E-2"/>
          <c:w val="0.86310605166922305"/>
          <c:h val="0.7731398461967724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Bāzes scenārījs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</c:strCache>
            </c:strRef>
          </c:cat>
          <c:val>
            <c:numRef>
              <c:f>Sheet1!$B$2:$S$2</c:f>
              <c:numCache>
                <c:formatCode>0.0</c:formatCode>
                <c:ptCount val="18"/>
                <c:pt idx="0">
                  <c:v>331.30799999999999</c:v>
                </c:pt>
                <c:pt idx="1">
                  <c:v>322.2432150238804</c:v>
                </c:pt>
                <c:pt idx="2">
                  <c:v>317.487853002012</c:v>
                </c:pt>
                <c:pt idx="3">
                  <c:v>316.04935066665405</c:v>
                </c:pt>
                <c:pt idx="4">
                  <c:v>315.9106398041564</c:v>
                </c:pt>
                <c:pt idx="5">
                  <c:v>315.2881064039538</c:v>
                </c:pt>
                <c:pt idx="6">
                  <c:v>314.33085599199541</c:v>
                </c:pt>
                <c:pt idx="7">
                  <c:v>313.8163078524201</c:v>
                </c:pt>
                <c:pt idx="8">
                  <c:v>313.68808503469552</c:v>
                </c:pt>
                <c:pt idx="9">
                  <c:v>313.39256325784396</c:v>
                </c:pt>
                <c:pt idx="10">
                  <c:v>312.72052338535872</c:v>
                </c:pt>
                <c:pt idx="11">
                  <c:v>311.56292889532614</c:v>
                </c:pt>
                <c:pt idx="12">
                  <c:v>309.99385896757343</c:v>
                </c:pt>
                <c:pt idx="13">
                  <c:v>308.08974102396235</c:v>
                </c:pt>
                <c:pt idx="14">
                  <c:v>305.97020765598319</c:v>
                </c:pt>
                <c:pt idx="15">
                  <c:v>303.66104834094108</c:v>
                </c:pt>
                <c:pt idx="16">
                  <c:v>301.18067347440581</c:v>
                </c:pt>
                <c:pt idx="17">
                  <c:v>298.54981162842063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Politikas ietekme</c:v>
                </c:pt>
              </c:strCache>
            </c:strRef>
          </c:tx>
          <c:spPr>
            <a:ln w="25400"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</c:strCache>
            </c:strRef>
          </c:cat>
          <c:val>
            <c:numRef>
              <c:f>Sheet1!$B$3:$S$3</c:f>
              <c:numCache>
                <c:formatCode>0.0</c:formatCode>
                <c:ptCount val="18"/>
                <c:pt idx="0">
                  <c:v>331.30799999999999</c:v>
                </c:pt>
                <c:pt idx="1">
                  <c:v>322.5591507982233</c:v>
                </c:pt>
                <c:pt idx="2">
                  <c:v>318.7421042525537</c:v>
                </c:pt>
                <c:pt idx="3">
                  <c:v>319.92982692828195</c:v>
                </c:pt>
                <c:pt idx="4">
                  <c:v>325.14661238230912</c:v>
                </c:pt>
                <c:pt idx="5">
                  <c:v>332.2419683405559</c:v>
                </c:pt>
                <c:pt idx="6">
                  <c:v>340.0065762485857</c:v>
                </c:pt>
                <c:pt idx="7">
                  <c:v>347.90915642630125</c:v>
                </c:pt>
                <c:pt idx="8">
                  <c:v>355.49584874021735</c:v>
                </c:pt>
                <c:pt idx="9">
                  <c:v>362.01580986280709</c:v>
                </c:pt>
                <c:pt idx="10">
                  <c:v>367.3680268426711</c:v>
                </c:pt>
                <c:pt idx="11">
                  <c:v>371.6368540436448</c:v>
                </c:pt>
                <c:pt idx="12">
                  <c:v>375.0456191740227</c:v>
                </c:pt>
                <c:pt idx="13">
                  <c:v>377.8096661011092</c:v>
                </c:pt>
                <c:pt idx="14">
                  <c:v>380.12606530304663</c:v>
                </c:pt>
                <c:pt idx="15">
                  <c:v>382.14716932707967</c:v>
                </c:pt>
                <c:pt idx="16">
                  <c:v>383.9775141599178</c:v>
                </c:pt>
                <c:pt idx="17">
                  <c:v>385.67891171145573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704320"/>
        <c:axId val="107705856"/>
      </c:lineChart>
      <c:catAx>
        <c:axId val="10770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07705856"/>
        <c:crosses val="autoZero"/>
        <c:auto val="1"/>
        <c:lblAlgn val="ctr"/>
        <c:lblOffset val="100"/>
        <c:tickLblSkip val="2"/>
        <c:noMultiLvlLbl val="0"/>
      </c:catAx>
      <c:valAx>
        <c:axId val="107705856"/>
        <c:scaling>
          <c:orientation val="minMax"/>
          <c:max val="400"/>
          <c:min val="200"/>
        </c:scaling>
        <c:delete val="0"/>
        <c:axPos val="l"/>
        <c:numFmt formatCode="0" sourceLinked="0"/>
        <c:majorTickMark val="out"/>
        <c:minorTickMark val="none"/>
        <c:tickLblPos val="low"/>
        <c:crossAx val="107704320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12912846698386896"/>
          <c:y val="0.53047863547099106"/>
          <c:w val="0.55720423828876919"/>
          <c:h val="0.23021916274490237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050"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139175612441502"/>
          <c:y val="6.6390734186263123E-2"/>
          <c:w val="0.86823291455310525"/>
          <c:h val="0.7731398461967724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Bāzes scenārījs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</c:strCache>
            </c:strRef>
          </c:cat>
          <c:val>
            <c:numRef>
              <c:f>Sheet1!$B$2:$S$2</c:f>
              <c:numCache>
                <c:formatCode>0.0</c:formatCode>
                <c:ptCount val="18"/>
                <c:pt idx="0">
                  <c:v>353.52900013563539</c:v>
                </c:pt>
                <c:pt idx="1">
                  <c:v>355.27120124371635</c:v>
                </c:pt>
                <c:pt idx="2">
                  <c:v>357.83260715381573</c:v>
                </c:pt>
                <c:pt idx="3">
                  <c:v>359.91014405977</c:v>
                </c:pt>
                <c:pt idx="4">
                  <c:v>361.871145414647</c:v>
                </c:pt>
                <c:pt idx="5">
                  <c:v>363.29680641813019</c:v>
                </c:pt>
                <c:pt idx="6">
                  <c:v>364.8772085318837</c:v>
                </c:pt>
                <c:pt idx="7">
                  <c:v>366.5565504894825</c:v>
                </c:pt>
                <c:pt idx="8">
                  <c:v>368.0012116193538</c:v>
                </c:pt>
                <c:pt idx="9">
                  <c:v>368.11898856290679</c:v>
                </c:pt>
                <c:pt idx="10">
                  <c:v>367.46694608443943</c:v>
                </c:pt>
                <c:pt idx="11">
                  <c:v>365.93515859463884</c:v>
                </c:pt>
                <c:pt idx="12">
                  <c:v>364.04460112210023</c:v>
                </c:pt>
                <c:pt idx="13">
                  <c:v>361.67607781570672</c:v>
                </c:pt>
                <c:pt idx="14">
                  <c:v>359.43837293697158</c:v>
                </c:pt>
                <c:pt idx="15">
                  <c:v>356.8640649205289</c:v>
                </c:pt>
                <c:pt idx="16">
                  <c:v>354.1800095222174</c:v>
                </c:pt>
                <c:pt idx="17">
                  <c:v>352.01607297185501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Politikas ietekme</c:v>
                </c:pt>
              </c:strCache>
            </c:strRef>
          </c:tx>
          <c:spPr>
            <a:ln w="25400"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strRef>
              <c:f>Sheet1!$B$1:$S$1</c:f>
              <c:strCache>
                <c:ptCount val="1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</c:strCache>
            </c:strRef>
          </c:cat>
          <c:val>
            <c:numRef>
              <c:f>Sheet1!$B$3:$S$3</c:f>
              <c:numCache>
                <c:formatCode>0.0</c:formatCode>
                <c:ptCount val="18"/>
                <c:pt idx="0">
                  <c:v>353.52900013563539</c:v>
                </c:pt>
                <c:pt idx="1">
                  <c:v>355.27557433711661</c:v>
                </c:pt>
                <c:pt idx="2">
                  <c:v>357.8024106113225</c:v>
                </c:pt>
                <c:pt idx="3">
                  <c:v>359.74065426152026</c:v>
                </c:pt>
                <c:pt idx="4">
                  <c:v>361.2974548649803</c:v>
                </c:pt>
                <c:pt idx="5">
                  <c:v>361.87820670563963</c:v>
                </c:pt>
                <c:pt idx="6">
                  <c:v>362.04160770527841</c:v>
                </c:pt>
                <c:pt idx="7">
                  <c:v>361.66477692590632</c:v>
                </c:pt>
                <c:pt idx="8">
                  <c:v>360.42297174918957</c:v>
                </c:pt>
                <c:pt idx="9">
                  <c:v>357.37483604225639</c:v>
                </c:pt>
                <c:pt idx="10">
                  <c:v>353.27519282607341</c:v>
                </c:pt>
                <c:pt idx="11">
                  <c:v>348.18451036212281</c:v>
                </c:pt>
                <c:pt idx="12">
                  <c:v>342.79458053752722</c:v>
                </c:pt>
                <c:pt idx="13">
                  <c:v>336.98582322550971</c:v>
                </c:pt>
                <c:pt idx="14">
                  <c:v>331.26342049576311</c:v>
                </c:pt>
                <c:pt idx="15">
                  <c:v>325.21826811570548</c:v>
                </c:pt>
                <c:pt idx="16">
                  <c:v>319.08312981863213</c:v>
                </c:pt>
                <c:pt idx="17">
                  <c:v>313.54568645457522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38368"/>
        <c:axId val="6522752"/>
      </c:lineChart>
      <c:catAx>
        <c:axId val="6538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6522752"/>
        <c:crosses val="autoZero"/>
        <c:auto val="1"/>
        <c:lblAlgn val="ctr"/>
        <c:lblOffset val="100"/>
        <c:tickLblSkip val="2"/>
        <c:noMultiLvlLbl val="0"/>
      </c:catAx>
      <c:valAx>
        <c:axId val="6522752"/>
        <c:scaling>
          <c:orientation val="minMax"/>
          <c:max val="400"/>
          <c:min val="300"/>
        </c:scaling>
        <c:delete val="0"/>
        <c:axPos val="l"/>
        <c:numFmt formatCode="0" sourceLinked="0"/>
        <c:majorTickMark val="out"/>
        <c:minorTickMark val="none"/>
        <c:tickLblPos val="low"/>
        <c:crossAx val="6538368"/>
        <c:crosses val="autoZero"/>
        <c:crossBetween val="between"/>
        <c:majorUnit val="25"/>
      </c:valAx>
    </c:plotArea>
    <c:legend>
      <c:legendPos val="r"/>
      <c:layout>
        <c:manualLayout>
          <c:xMode val="edge"/>
          <c:yMode val="edge"/>
          <c:x val="0.12912846698386896"/>
          <c:y val="0.54013965928478191"/>
          <c:w val="0.55720423828876919"/>
          <c:h val="0.2205581361691942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050"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303009259259207E-2"/>
          <c:y val="3.6180313705231115E-2"/>
          <c:w val="0.91869699074073996"/>
          <c:h val="0.83231370797171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IEDZĪVOTĀJI MŪŽIZGLĪTĪBĀ </c:v>
                </c:pt>
              </c:strCache>
            </c:strRef>
          </c:tx>
          <c:spPr>
            <a:solidFill>
              <a:srgbClr val="228B9D"/>
            </a:solidFill>
            <a:ln w="6350">
              <a:solidFill>
                <a:sysClr val="windowText" lastClr="000000"/>
              </a:solidFill>
              <a:prstDash val="solid"/>
            </a:ln>
          </c:spPr>
          <c:invertIfNegative val="0"/>
          <c:dPt>
            <c:idx val="8"/>
            <c:invertIfNegative val="0"/>
            <c:bubble3D val="0"/>
            <c:spPr>
              <a:solidFill>
                <a:srgbClr val="EEECE1">
                  <a:lumMod val="75000"/>
                </a:srgbClr>
              </a:solidFill>
              <a:ln w="6350">
                <a:solidFill>
                  <a:sysClr val="windowText" lastClr="000000"/>
                </a:solidFill>
                <a:prstDash val="solid"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9">
                  <c:v>Mērķis 2020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10"/>
                <c:pt idx="0">
                  <c:v>6.6</c:v>
                </c:pt>
                <c:pt idx="1">
                  <c:v>5.4</c:v>
                </c:pt>
                <c:pt idx="2">
                  <c:v>5.0999999999999996</c:v>
                </c:pt>
                <c:pt idx="3">
                  <c:v>5.0999999999999996</c:v>
                </c:pt>
                <c:pt idx="4">
                  <c:v>6.9</c:v>
                </c:pt>
                <c:pt idx="5">
                  <c:v>6.5</c:v>
                </c:pt>
                <c:pt idx="6">
                  <c:v>5.5</c:v>
                </c:pt>
                <c:pt idx="7">
                  <c:v>5.5</c:v>
                </c:pt>
                <c:pt idx="9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0803328"/>
        <c:axId val="40919808"/>
      </c:barChart>
      <c:catAx>
        <c:axId val="4080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919808"/>
        <c:crosses val="autoZero"/>
        <c:auto val="1"/>
        <c:lblAlgn val="ctr"/>
        <c:lblOffset val="100"/>
        <c:tickLblSkip val="1"/>
        <c:noMultiLvlLbl val="1"/>
      </c:catAx>
      <c:valAx>
        <c:axId val="40919808"/>
        <c:scaling>
          <c:orientation val="minMax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40803328"/>
        <c:crosses val="autoZero"/>
        <c:crossBetween val="between"/>
        <c:majorUnit val="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aseline="0"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3083362189669"/>
          <c:y val="2.7432516414926101E-2"/>
          <c:w val="0.83352118055555602"/>
          <c:h val="0.87265144414638596"/>
        </c:manualLayout>
      </c:layout>
      <c:lineChart>
        <c:grouping val="standar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Aizņemtās darbavietas 2010.g.=100 (kreisā ass)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14"/>
            <c:bubble3D val="0"/>
          </c:dPt>
          <c:dPt>
            <c:idx val="15"/>
            <c:bubble3D val="0"/>
          </c:dPt>
          <c:cat>
            <c:numRef>
              <c:f>Sheet1!$B$2:$F$2</c:f>
              <c:numCache>
                <c:formatCode>0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Sheet1!$B$3:$F$3</c:f>
              <c:numCache>
                <c:formatCode>0.0</c:formatCode>
                <c:ptCount val="5"/>
                <c:pt idx="0">
                  <c:v>103.7054774944576</c:v>
                </c:pt>
                <c:pt idx="1">
                  <c:v>108.02776211406101</c:v>
                </c:pt>
                <c:pt idx="2">
                  <c:v>111.3786817244336</c:v>
                </c:pt>
                <c:pt idx="3">
                  <c:v>112.59375700039401</c:v>
                </c:pt>
                <c:pt idx="4">
                  <c:v>113.7776765000477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994944"/>
        <c:axId val="46996480"/>
      </c:lineChart>
      <c:lineChart>
        <c:grouping val="standard"/>
        <c:varyColors val="0"/>
        <c:ser>
          <c:idx val="0"/>
          <c:order val="1"/>
          <c:tx>
            <c:strRef>
              <c:f>Sheet1!$A$4</c:f>
              <c:strCache>
                <c:ptCount val="1"/>
                <c:pt idx="0">
                  <c:v>Bezdarba līmenis, % (labā ass)</c:v>
                </c:pt>
              </c:strCache>
            </c:strRef>
          </c:tx>
          <c:spPr>
            <a:ln w="63500">
              <a:solidFill>
                <a:srgbClr val="4BACC6">
                  <a:lumMod val="50000"/>
                </a:srgbClr>
              </a:solidFill>
            </a:ln>
          </c:spPr>
          <c:marker>
            <c:symbol val="none"/>
          </c:marker>
          <c:cat>
            <c:numRef>
              <c:f>Sheet1!$B$2:$F$2</c:f>
              <c:numCache>
                <c:formatCode>0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Sheet1!$B$4:$F$4</c:f>
              <c:numCache>
                <c:formatCode>0.0</c:formatCode>
                <c:ptCount val="5"/>
                <c:pt idx="0">
                  <c:v>16.203073332036571</c:v>
                </c:pt>
                <c:pt idx="1">
                  <c:v>15.04802561366062</c:v>
                </c:pt>
                <c:pt idx="2">
                  <c:v>11.8615657661211</c:v>
                </c:pt>
                <c:pt idx="3">
                  <c:v>10.844041320231799</c:v>
                </c:pt>
                <c:pt idx="4">
                  <c:v>9.8720108627322762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12096"/>
        <c:axId val="47010560"/>
      </c:lineChart>
      <c:catAx>
        <c:axId val="46994944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latin typeface="Century Gothic" panose="020B0502020202020204" pitchFamily="34" charset="0"/>
              </a:defRPr>
            </a:pPr>
            <a:endParaRPr lang="lv-LV"/>
          </a:p>
        </c:txPr>
        <c:crossAx val="46996480"/>
        <c:crosses val="autoZero"/>
        <c:auto val="0"/>
        <c:lblAlgn val="ctr"/>
        <c:lblOffset val="0"/>
        <c:tickLblSkip val="1"/>
        <c:tickMarkSkip val="1"/>
        <c:noMultiLvlLbl val="1"/>
      </c:catAx>
      <c:valAx>
        <c:axId val="46996480"/>
        <c:scaling>
          <c:orientation val="minMax"/>
          <c:max val="116"/>
          <c:min val="10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latin typeface="Century Gothic" panose="020B0502020202020204" pitchFamily="34" charset="0"/>
              </a:defRPr>
            </a:pPr>
            <a:endParaRPr lang="lv-LV"/>
          </a:p>
        </c:txPr>
        <c:crossAx val="46994944"/>
        <c:crosses val="autoZero"/>
        <c:crossBetween val="between"/>
        <c:majorUnit val="4"/>
      </c:valAx>
      <c:valAx>
        <c:axId val="47010560"/>
        <c:scaling>
          <c:orientation val="minMax"/>
          <c:max val="18"/>
          <c:min val="6"/>
        </c:scaling>
        <c:delete val="0"/>
        <c:axPos val="r"/>
        <c:numFmt formatCode="General" sourceLinked="0"/>
        <c:majorTickMark val="out"/>
        <c:minorTickMark val="none"/>
        <c:tickLblPos val="nextTo"/>
        <c:crossAx val="47012096"/>
        <c:crosses val="max"/>
        <c:crossBetween val="between"/>
        <c:majorUnit val="3"/>
        <c:minorUnit val="2"/>
      </c:valAx>
      <c:catAx>
        <c:axId val="47012096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47010560"/>
        <c:crosses val="autoZero"/>
        <c:auto val="1"/>
        <c:lblAlgn val="ctr"/>
        <c:lblOffset val="100"/>
        <c:noMultiLvlLbl val="0"/>
      </c:catAx>
      <c:spPr>
        <a:noFill/>
        <a:ln w="24631">
          <a:noFill/>
        </a:ln>
      </c:spPr>
    </c:plotArea>
    <c:legend>
      <c:legendPos val="r"/>
      <c:layout>
        <c:manualLayout>
          <c:xMode val="edge"/>
          <c:yMode val="edge"/>
          <c:x val="0.10401479451779801"/>
          <c:y val="0.750356472129589"/>
          <c:w val="0.80994314047264204"/>
          <c:h val="0.13332498410954199"/>
        </c:manualLayout>
      </c:layout>
      <c:overlay val="1"/>
      <c:txPr>
        <a:bodyPr/>
        <a:lstStyle/>
        <a:p>
          <a:pPr>
            <a:defRPr sz="1000">
              <a:latin typeface="Century Gothic" panose="020B050202020202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 pitchFamily="34" charset="0"/>
          <a:ea typeface="Arial"/>
          <a:cs typeface="Calibri" pitchFamily="34" charset="0"/>
        </a:defRPr>
      </a:pPr>
      <a:endParaRPr lang="lv-LV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120127272124697"/>
          <c:y val="0"/>
          <c:w val="0.46429799101329999"/>
          <c:h val="0.93620444662870295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Sheet1!$A$2:$A$16</c:f>
              <c:strCache>
                <c:ptCount val="15"/>
                <c:pt idx="0">
                  <c:v>Informācijas un komunikācijas tehnoloģiju jomas vecākie speciālisti</c:v>
                </c:pt>
                <c:pt idx="1">
                  <c:v>Komercdarbības un pārvaldes (administrācijas) speciālisti</c:v>
                </c:pt>
                <c:pt idx="2">
                  <c:v>Informācijas tehnoloģiju jomas speciālisti</c:v>
                </c:pt>
                <c:pt idx="3">
                  <c:v>Komercdarbības un pārvaldes (administrācijas) vecākie speciālisti</c:v>
                </c:pt>
                <c:pt idx="4">
                  <c:v>Juridisko, sociālo un kultūras lietu vecākie speciālisti</c:v>
                </c:pt>
                <c:pt idx="5">
                  <c:v>Juridisko, sociālo un kultūras lietu un tām radniecīgu lietu speciālisti</c:v>
                </c:pt>
                <c:pt idx="6">
                  <c:v>Zinātnes un inženierzinātņu speciālisti</c:v>
                </c:pt>
                <c:pt idx="7">
                  <c:v>Likumdevēji, amatpersonas un vadītāji</c:v>
                </c:pt>
                <c:pt idx="8">
                  <c:v>Viesmīlības, ēdināšanas, tirdzniecības un citu pakalpojumu jomas vadītāji</c:v>
                </c:pt>
                <c:pt idx="9">
                  <c:v>Administratīvie vadītāji un komercdirektori</c:v>
                </c:pt>
                <c:pt idx="10">
                  <c:v>Veselības aprūpes jomas speciālisti</c:v>
                </c:pt>
                <c:pt idx="11">
                  <c:v>Ražošanas un specializēto pakalpojumu jomas vadītāji</c:v>
                </c:pt>
                <c:pt idx="12">
                  <c:v>Zinātnes un inženierzinātņu jomas vecākies peciālisti</c:v>
                </c:pt>
                <c:pt idx="13">
                  <c:v>Izglītības jomas vecākie speciālisti</c:v>
                </c:pt>
                <c:pt idx="14">
                  <c:v>Veselības aprūpes jomas vecākie speciālisti</c:v>
                </c:pt>
              </c:strCache>
            </c:strRef>
          </c:cat>
          <c:val>
            <c:numRef>
              <c:f>Sheet1!$B$2:$B$16</c:f>
              <c:numCache>
                <c:formatCode>0.0</c:formatCode>
                <c:ptCount val="15"/>
                <c:pt idx="0">
                  <c:v>9.6382401346784388</c:v>
                </c:pt>
                <c:pt idx="1">
                  <c:v>16.113682739747588</c:v>
                </c:pt>
                <c:pt idx="2">
                  <c:v>19.694690449594631</c:v>
                </c:pt>
                <c:pt idx="3">
                  <c:v>21.857920795390861</c:v>
                </c:pt>
                <c:pt idx="4">
                  <c:v>27.213446505562299</c:v>
                </c:pt>
                <c:pt idx="5">
                  <c:v>28.71012844231219</c:v>
                </c:pt>
                <c:pt idx="6">
                  <c:v>30.960309309601719</c:v>
                </c:pt>
                <c:pt idx="7">
                  <c:v>32.100346488513217</c:v>
                </c:pt>
                <c:pt idx="8">
                  <c:v>32.482703211193758</c:v>
                </c:pt>
                <c:pt idx="9">
                  <c:v>32.769752865691999</c:v>
                </c:pt>
                <c:pt idx="10">
                  <c:v>33.789839538476102</c:v>
                </c:pt>
                <c:pt idx="11">
                  <c:v>37.625308881443168</c:v>
                </c:pt>
                <c:pt idx="12">
                  <c:v>37.663667587110211</c:v>
                </c:pt>
                <c:pt idx="13">
                  <c:v>40.325750679487122</c:v>
                </c:pt>
                <c:pt idx="14">
                  <c:v>47.123846792268253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8364544"/>
        <c:axId val="48370432"/>
      </c:barChart>
      <c:catAx>
        <c:axId val="483645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lv-LV"/>
          </a:p>
        </c:txPr>
        <c:crossAx val="48370432"/>
        <c:crosses val="autoZero"/>
        <c:auto val="1"/>
        <c:lblAlgn val="ctr"/>
        <c:lblOffset val="100"/>
        <c:noMultiLvlLbl val="0"/>
      </c:catAx>
      <c:valAx>
        <c:axId val="48370432"/>
        <c:scaling>
          <c:orientation val="minMax"/>
          <c:max val="5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48364544"/>
        <c:crosses val="autoZero"/>
        <c:crossBetween val="between"/>
        <c:majorUnit val="10"/>
        <c:minorUnit val="2"/>
      </c:valAx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900">
          <a:latin typeface="Segoe UI Semilight" panose="020B0402040204020203" pitchFamily="34" charset="0"/>
          <a:cs typeface="Segoe UI Semilight" panose="020B0402040204020203" pitchFamily="34" charset="0"/>
        </a:defRPr>
      </a:pPr>
      <a:endParaRPr lang="lv-LV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143268888522298E-2"/>
          <c:y val="8.8196383948258104E-3"/>
          <c:w val="0.89363093726187504"/>
          <c:h val="0.935405986937213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18"/>
              <c:layout>
                <c:manualLayout>
                  <c:x val="-6.4686856806821499E-2"/>
                  <c:y val="-1.6842864864350999E-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Iestāžu kalpotāji un kancelejas tehnikas operatori</c:v>
                </c:pt>
                <c:pt idx="1">
                  <c:v>Klientu apkalpotāji</c:v>
                </c:pt>
                <c:pt idx="2">
                  <c:v>Kvalificēti tirgus mežsaimniecības, zivsaimniecības un medībusaimniecības darbinieki</c:v>
                </c:pt>
                <c:pt idx="3">
                  <c:v>Montieri</c:v>
                </c:pt>
                <c:pt idx="4">
                  <c:v>Būvnieki un tiem radniecīgu profesiju strādnieki (izņemotelektriķus)</c:v>
                </c:pt>
                <c:pt idx="5">
                  <c:v>Individuālo pakalpojumu jomas darbinieki</c:v>
                </c:pt>
                <c:pt idx="6">
                  <c:v>Apsardzes pakalpojumu jomas darbinieki</c:v>
                </c:pt>
                <c:pt idx="7">
                  <c:v>Pārtikas produktu pārstrādes un kokapstrādes strādnieki, apģērbu izgatavošanas un citi amatnieki un tiem radniecīgu profesiju strādnieki</c:v>
                </c:pt>
                <c:pt idx="8">
                  <c:v>Tirdzniecības darbinieki</c:v>
                </c:pt>
                <c:pt idx="9">
                  <c:v>Uzskaites un materiālo vērtību reģistrēšanas darbinieki</c:v>
                </c:pt>
                <c:pt idx="10">
                  <c:v>Rūpniecisko iekārtu operatori</c:v>
                </c:pt>
                <c:pt idx="11">
                  <c:v>Metālapstrādes, mašīnbūves un tām radniecīgu jomu strādnieki</c:v>
                </c:pt>
                <c:pt idx="12">
                  <c:v>Amatnieki un iespieddarbu strādnieki</c:v>
                </c:pt>
                <c:pt idx="13">
                  <c:v>Elektrisko un elektronisko iekārtu strādnieki</c:v>
                </c:pt>
                <c:pt idx="14">
                  <c:v>Pašgājēju mašīnu un iekārtu vadītāji uncelšanas iekārtu un mašīnu operatori</c:v>
                </c:pt>
                <c:pt idx="15">
                  <c:v>Citi kalpotāji</c:v>
                </c:pt>
                <c:pt idx="16">
                  <c:v>Individuālās aprūpes darbinieki</c:v>
                </c:pt>
                <c:pt idx="17">
                  <c:v>Kvalificēti tirgus lauksaimniecības darbinieki</c:v>
                </c:pt>
                <c:pt idx="18">
                  <c:v>Personiskā patēriņa lauksaimnieki, zvejnieki, mednieki un vācēji</c:v>
                </c:pt>
              </c:strCache>
            </c:strRef>
          </c:cat>
          <c:val>
            <c:numRef>
              <c:f>Sheet1!$B$2:$B$20</c:f>
              <c:numCache>
                <c:formatCode>0.0</c:formatCode>
                <c:ptCount val="19"/>
                <c:pt idx="0">
                  <c:v>12.484422417871521</c:v>
                </c:pt>
                <c:pt idx="1">
                  <c:v>12.719030466765821</c:v>
                </c:pt>
                <c:pt idx="2">
                  <c:v>17.35820903241823</c:v>
                </c:pt>
                <c:pt idx="3">
                  <c:v>18.635637858571769</c:v>
                </c:pt>
                <c:pt idx="4">
                  <c:v>25.073435376042571</c:v>
                </c:pt>
                <c:pt idx="5">
                  <c:v>25.583836206954562</c:v>
                </c:pt>
                <c:pt idx="6">
                  <c:v>28.932561705218969</c:v>
                </c:pt>
                <c:pt idx="7">
                  <c:v>29.072193519013389</c:v>
                </c:pt>
                <c:pt idx="8">
                  <c:v>29.76999043856776</c:v>
                </c:pt>
                <c:pt idx="9">
                  <c:v>31.786413415199799</c:v>
                </c:pt>
                <c:pt idx="10">
                  <c:v>36.070851330463881</c:v>
                </c:pt>
                <c:pt idx="11">
                  <c:v>36.496540384580349</c:v>
                </c:pt>
                <c:pt idx="12">
                  <c:v>39.338318773751332</c:v>
                </c:pt>
                <c:pt idx="13">
                  <c:v>41.159552876882842</c:v>
                </c:pt>
                <c:pt idx="14">
                  <c:v>41.477911616142457</c:v>
                </c:pt>
                <c:pt idx="15">
                  <c:v>46.580942018854962</c:v>
                </c:pt>
                <c:pt idx="16">
                  <c:v>51.384178673811611</c:v>
                </c:pt>
                <c:pt idx="17">
                  <c:v>51.892240266726908</c:v>
                </c:pt>
                <c:pt idx="18">
                  <c:v>55.71425069369942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8198784"/>
        <c:axId val="48200320"/>
      </c:barChart>
      <c:catAx>
        <c:axId val="48198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lv-LV"/>
          </a:p>
        </c:txPr>
        <c:crossAx val="48200320"/>
        <c:crosses val="autoZero"/>
        <c:auto val="1"/>
        <c:lblAlgn val="ctr"/>
        <c:lblOffset val="100"/>
        <c:noMultiLvlLbl val="0"/>
      </c:catAx>
      <c:valAx>
        <c:axId val="48200320"/>
        <c:scaling>
          <c:orientation val="minMax"/>
          <c:max val="6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crossAx val="48198784"/>
        <c:crosses val="autoZero"/>
        <c:crossBetween val="between"/>
        <c:majorUnit val="15"/>
        <c:minorUnit val="3"/>
      </c:valAx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900">
          <a:latin typeface="Segoe UI Semilight" panose="020B0402040204020203" pitchFamily="34" charset="0"/>
          <a:cs typeface="Segoe UI Semilight" panose="020B0402040204020203" pitchFamily="34" charset="0"/>
        </a:defRPr>
      </a:pPr>
      <a:endParaRPr lang="lv-LV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962202627300897E-2"/>
          <c:y val="3.2239949725269099E-2"/>
          <c:w val="0.96057613465509295"/>
          <c:h val="0.90696682381086402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bg2"/>
            </a:solidFill>
          </c:spPr>
          <c:invertIfNegative val="0"/>
          <c:cat>
            <c:numRef>
              <c:f>Sheet1!$B$1:$AP$1</c:f>
              <c:numCache>
                <c:formatCode>General</c:formatCod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numCache>
            </c:numRef>
          </c:cat>
          <c:val>
            <c:numRef>
              <c:f>Sheet1!$B$4:$AP$4</c:f>
              <c:numCache>
                <c:formatCode>General</c:formatCode>
                <c:ptCount val="1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2638208"/>
        <c:axId val="92660480"/>
      </c:bar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Mērķa scenārijs</c:v>
                </c:pt>
              </c:strCache>
            </c:strRef>
          </c:tx>
          <c:spPr>
            <a:ln w="69850">
              <a:solidFill>
                <a:srgbClr val="FF0000"/>
              </a:solidFill>
              <a:prstDash val="solid"/>
            </a:ln>
          </c:spPr>
          <c:marker>
            <c:symbol val="none"/>
          </c:marker>
          <c:dPt>
            <c:idx val="1"/>
            <c:bubble3D val="0"/>
            <c:spPr>
              <a:ln w="69850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ln w="69850">
                <a:solidFill>
                  <a:schemeClr val="tx1"/>
                </a:solidFill>
                <a:prstDash val="solid"/>
              </a:ln>
            </c:spPr>
          </c:dPt>
          <c:dPt>
            <c:idx val="3"/>
            <c:bubble3D val="0"/>
            <c:spPr>
              <a:ln w="69850">
                <a:solidFill>
                  <a:schemeClr val="tx1"/>
                </a:solidFill>
                <a:prstDash val="solid"/>
              </a:ln>
            </c:spPr>
          </c:dPt>
          <c:dPt>
            <c:idx val="4"/>
            <c:bubble3D val="0"/>
            <c:spPr>
              <a:ln w="69850">
                <a:solidFill>
                  <a:schemeClr val="tx1"/>
                </a:solidFill>
                <a:prstDash val="solid"/>
              </a:ln>
            </c:spPr>
          </c:dPt>
          <c:dPt>
            <c:idx val="5"/>
            <c:bubble3D val="0"/>
            <c:spPr>
              <a:ln w="69850">
                <a:solidFill>
                  <a:schemeClr val="tx1"/>
                </a:solidFill>
                <a:prstDash val="solid"/>
              </a:ln>
            </c:spPr>
          </c:dPt>
          <c:dPt>
            <c:idx val="6"/>
            <c:bubble3D val="0"/>
            <c:spPr>
              <a:ln w="69850">
                <a:solidFill>
                  <a:schemeClr val="tx1"/>
                </a:solidFill>
                <a:prstDash val="solid"/>
              </a:ln>
            </c:spPr>
          </c:dPt>
          <c:dPt>
            <c:idx val="7"/>
            <c:bubble3D val="0"/>
            <c:spPr>
              <a:ln w="69850">
                <a:solidFill>
                  <a:schemeClr val="tx1"/>
                </a:solidFill>
                <a:prstDash val="solid"/>
              </a:ln>
            </c:spPr>
          </c:dPt>
          <c:dPt>
            <c:idx val="8"/>
            <c:bubble3D val="0"/>
            <c:spPr>
              <a:ln w="69850">
                <a:solidFill>
                  <a:schemeClr val="tx1"/>
                </a:solidFill>
                <a:prstDash val="solid"/>
              </a:ln>
            </c:spPr>
          </c:dPt>
          <c:dPt>
            <c:idx val="9"/>
            <c:bubble3D val="0"/>
            <c:spPr>
              <a:ln w="69850">
                <a:solidFill>
                  <a:schemeClr val="tx1"/>
                </a:solidFill>
                <a:prstDash val="solid"/>
              </a:ln>
            </c:spPr>
          </c:dPt>
          <c:dPt>
            <c:idx val="10"/>
            <c:bubble3D val="0"/>
            <c:spPr>
              <a:ln w="69850">
                <a:solidFill>
                  <a:schemeClr val="tx1"/>
                </a:solidFill>
                <a:prstDash val="solid"/>
              </a:ln>
            </c:spPr>
          </c:dPt>
          <c:dPt>
            <c:idx val="11"/>
            <c:bubble3D val="0"/>
            <c:spPr>
              <a:ln w="69850">
                <a:solidFill>
                  <a:schemeClr val="tx1"/>
                </a:solidFill>
                <a:prstDash val="solid"/>
              </a:ln>
            </c:spPr>
          </c:dPt>
          <c:cat>
            <c:numRef>
              <c:f>Sheet1!$P$1:$AP$1</c:f>
              <c:numCache>
                <c:formatCode>General</c:formatCod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numCache>
            </c:numRef>
          </c:cat>
          <c:val>
            <c:numRef>
              <c:f>Sheet1!$B$2:$AP$2</c:f>
              <c:numCache>
                <c:formatCode>0</c:formatCode>
                <c:ptCount val="19"/>
                <c:pt idx="0">
                  <c:v>100</c:v>
                </c:pt>
                <c:pt idx="1">
                  <c:v>110.70158747507919</c:v>
                </c:pt>
                <c:pt idx="2">
                  <c:v>123.87754307155009</c:v>
                </c:pt>
                <c:pt idx="3">
                  <c:v>136.21641859317771</c:v>
                </c:pt>
                <c:pt idx="4">
                  <c:v>131.31584676156831</c:v>
                </c:pt>
                <c:pt idx="5">
                  <c:v>112.47344722461339</c:v>
                </c:pt>
                <c:pt idx="6">
                  <c:v>108.2216758570152</c:v>
                </c:pt>
                <c:pt idx="7">
                  <c:v>114.94385398019141</c:v>
                </c:pt>
                <c:pt idx="8">
                  <c:v>119.54762530914211</c:v>
                </c:pt>
                <c:pt idx="9">
                  <c:v>123.1599380311952</c:v>
                </c:pt>
                <c:pt idx="10">
                  <c:v>126.0655213528789</c:v>
                </c:pt>
                <c:pt idx="11">
                  <c:v>129.51466324314401</c:v>
                </c:pt>
                <c:pt idx="12">
                  <c:v>133.39163159526331</c:v>
                </c:pt>
                <c:pt idx="13">
                  <c:v>138.68125335592211</c:v>
                </c:pt>
                <c:pt idx="14">
                  <c:v>144.98665947111979</c:v>
                </c:pt>
                <c:pt idx="15">
                  <c:v>152.16665773223841</c:v>
                </c:pt>
                <c:pt idx="16">
                  <c:v>159.83709366378861</c:v>
                </c:pt>
                <c:pt idx="17">
                  <c:v>167.82958882838531</c:v>
                </c:pt>
                <c:pt idx="18">
                  <c:v>176.28551189970119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Sheet1!$A$3</c:f>
              <c:strCache>
                <c:ptCount val="1"/>
                <c:pt idx="0">
                  <c:v>Trenda scenārijs</c:v>
                </c:pt>
              </c:strCache>
            </c:strRef>
          </c:tx>
          <c:spPr>
            <a:ln w="60325"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Sheet1!$P$1:$AP$1</c:f>
              <c:numCache>
                <c:formatCode>General</c:formatCod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numCache>
            </c:numRef>
          </c:cat>
          <c:val>
            <c:numRef>
              <c:f>Sheet1!$P$3:$AP$3</c:f>
              <c:numCache>
                <c:formatCode>General</c:formatCode>
                <c:ptCount val="19"/>
                <c:pt idx="12" formatCode="0">
                  <c:v>133.39163159526331</c:v>
                </c:pt>
                <c:pt idx="13" formatCode="0">
                  <c:v>136.05946422716809</c:v>
                </c:pt>
                <c:pt idx="14" formatCode="0">
                  <c:v>139.05277244016631</c:v>
                </c:pt>
                <c:pt idx="15" formatCode="0">
                  <c:v>142.5290917511704</c:v>
                </c:pt>
                <c:pt idx="16" formatCode="0">
                  <c:v>146.0923190449497</c:v>
                </c:pt>
                <c:pt idx="17" formatCode="0">
                  <c:v>149.74462702107331</c:v>
                </c:pt>
                <c:pt idx="18" formatCode="0">
                  <c:v>153.4882426966002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638208"/>
        <c:axId val="92660480"/>
      </c:lineChart>
      <c:catAx>
        <c:axId val="92638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lv-LV"/>
          </a:p>
        </c:txPr>
        <c:crossAx val="926604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92660480"/>
        <c:scaling>
          <c:orientation val="minMax"/>
          <c:min val="90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noFill/>
            <a:prstDash val="solid"/>
          </a:ln>
        </c:spPr>
        <c:txPr>
          <a:bodyPr rot="0" vert="horz"/>
          <a:lstStyle/>
          <a:p>
            <a:pPr>
              <a:defRPr/>
            </a:pPr>
            <a:endParaRPr lang="lv-LV"/>
          </a:p>
        </c:txPr>
        <c:crossAx val="92638208"/>
        <c:crosses val="autoZero"/>
        <c:crossBetween val="between"/>
      </c:valAx>
      <c:spPr>
        <a:solidFill>
          <a:schemeClr val="bg1"/>
        </a:solidFill>
        <a:ln w="253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79668925674896E-2"/>
          <c:y val="4.9866323096717124E-2"/>
          <c:w val="0.91747319514589498"/>
          <c:h val="0.8305307026817812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Mērķa (pamata) scenārijs</c:v>
                </c:pt>
              </c:strCache>
            </c:strRef>
          </c:tx>
          <c:spPr>
            <a:ln w="50800">
              <a:solidFill>
                <a:srgbClr val="34626B">
                  <a:alpha val="97000"/>
                </a:srgbClr>
              </a:solidFill>
              <a:prstDash val="solid"/>
            </a:ln>
          </c:spPr>
          <c:marker>
            <c:symbol val="none"/>
          </c:marker>
          <c:dPt>
            <c:idx val="13"/>
            <c:bubble3D val="0"/>
            <c:spPr>
              <a:ln w="50800">
                <a:solidFill>
                  <a:srgbClr val="34626B">
                    <a:alpha val="97000"/>
                  </a:srgbClr>
                </a:solidFill>
                <a:prstDash val="solid"/>
              </a:ln>
            </c:spPr>
          </c:dPt>
          <c:dPt>
            <c:idx val="14"/>
            <c:bubble3D val="0"/>
            <c:spPr>
              <a:ln w="50800">
                <a:solidFill>
                  <a:srgbClr val="34626B">
                    <a:alpha val="97000"/>
                  </a:srgbClr>
                </a:solidFill>
                <a:prstDash val="solid"/>
              </a:ln>
            </c:spPr>
          </c:dPt>
          <c:dPt>
            <c:idx val="15"/>
            <c:bubble3D val="0"/>
            <c:spPr>
              <a:ln w="50800">
                <a:solidFill>
                  <a:srgbClr val="34626B">
                    <a:alpha val="97000"/>
                  </a:srgbClr>
                </a:solidFill>
                <a:prstDash val="solid"/>
              </a:ln>
            </c:spPr>
          </c:dPt>
          <c:dPt>
            <c:idx val="16"/>
            <c:bubble3D val="0"/>
            <c:spPr>
              <a:ln w="50800">
                <a:solidFill>
                  <a:srgbClr val="34626B">
                    <a:alpha val="97000"/>
                  </a:srgbClr>
                </a:solidFill>
                <a:prstDash val="solid"/>
              </a:ln>
            </c:spPr>
          </c:dPt>
          <c:dPt>
            <c:idx val="17"/>
            <c:bubble3D val="0"/>
            <c:spPr>
              <a:ln w="50800">
                <a:solidFill>
                  <a:srgbClr val="FF0000">
                    <a:alpha val="97000"/>
                  </a:srgbClr>
                </a:solidFill>
                <a:prstDash val="solid"/>
              </a:ln>
            </c:spPr>
          </c:dPt>
          <c:dPt>
            <c:idx val="18"/>
            <c:bubble3D val="0"/>
            <c:spPr>
              <a:ln w="50800">
                <a:solidFill>
                  <a:srgbClr val="FF0000">
                    <a:alpha val="97000"/>
                  </a:srgbClr>
                </a:solidFill>
                <a:prstDash val="solid"/>
              </a:ln>
            </c:spPr>
          </c:dPt>
          <c:dPt>
            <c:idx val="19"/>
            <c:bubble3D val="0"/>
            <c:spPr>
              <a:ln w="50800">
                <a:solidFill>
                  <a:srgbClr val="FF0000">
                    <a:alpha val="97000"/>
                  </a:srgbClr>
                </a:solidFill>
                <a:prstDash val="solid"/>
              </a:ln>
            </c:spPr>
          </c:dPt>
          <c:dPt>
            <c:idx val="20"/>
            <c:bubble3D val="0"/>
            <c:spPr>
              <a:ln w="50800">
                <a:solidFill>
                  <a:srgbClr val="FF0000">
                    <a:alpha val="97000"/>
                  </a:srgbClr>
                </a:solidFill>
                <a:prstDash val="solid"/>
              </a:ln>
            </c:spPr>
          </c:dPt>
          <c:dPt>
            <c:idx val="21"/>
            <c:bubble3D val="0"/>
            <c:spPr>
              <a:ln w="50800">
                <a:solidFill>
                  <a:srgbClr val="FF0000">
                    <a:alpha val="97000"/>
                  </a:srgbClr>
                </a:solidFill>
                <a:prstDash val="solid"/>
              </a:ln>
            </c:spPr>
          </c:dPt>
          <c:dPt>
            <c:idx val="22"/>
            <c:bubble3D val="0"/>
            <c:spPr>
              <a:ln w="50800">
                <a:solidFill>
                  <a:srgbClr val="FF0000">
                    <a:alpha val="97000"/>
                  </a:srgbClr>
                </a:solidFill>
                <a:prstDash val="solid"/>
              </a:ln>
            </c:spPr>
          </c:dPt>
          <c:dPt>
            <c:idx val="23"/>
            <c:bubble3D val="0"/>
            <c:spPr>
              <a:ln w="50800">
                <a:solidFill>
                  <a:srgbClr val="FF0000">
                    <a:alpha val="97000"/>
                  </a:srgbClr>
                </a:solidFill>
                <a:prstDash val="solid"/>
              </a:ln>
            </c:spPr>
          </c:dPt>
          <c:dPt>
            <c:idx val="24"/>
            <c:bubble3D val="0"/>
            <c:spPr>
              <a:ln w="50800">
                <a:solidFill>
                  <a:srgbClr val="FF0000">
                    <a:alpha val="97000"/>
                  </a:srgbClr>
                </a:solidFill>
                <a:prstDash val="solid"/>
              </a:ln>
            </c:spPr>
          </c:dPt>
          <c:dPt>
            <c:idx val="25"/>
            <c:bubble3D val="0"/>
            <c:spPr>
              <a:ln w="50800">
                <a:solidFill>
                  <a:srgbClr val="FF0000">
                    <a:alpha val="97000"/>
                  </a:srgbClr>
                </a:solidFill>
                <a:prstDash val="solid"/>
              </a:ln>
            </c:spPr>
          </c:dPt>
          <c:dPt>
            <c:idx val="26"/>
            <c:bubble3D val="0"/>
            <c:spPr>
              <a:ln w="50800">
                <a:solidFill>
                  <a:srgbClr val="FF0000">
                    <a:alpha val="97000"/>
                  </a:srgbClr>
                </a:solidFill>
                <a:prstDash val="solid"/>
              </a:ln>
            </c:spPr>
          </c:dPt>
          <c:dPt>
            <c:idx val="27"/>
            <c:bubble3D val="0"/>
            <c:spPr>
              <a:ln w="50800">
                <a:solidFill>
                  <a:srgbClr val="FF0000">
                    <a:alpha val="97000"/>
                  </a:srgbClr>
                </a:solidFill>
                <a:prstDash val="solid"/>
              </a:ln>
            </c:spPr>
          </c:dPt>
          <c:dPt>
            <c:idx val="28"/>
            <c:bubble3D val="0"/>
            <c:spPr>
              <a:ln w="50800">
                <a:solidFill>
                  <a:srgbClr val="FF0000">
                    <a:alpha val="97000"/>
                  </a:srgbClr>
                </a:solidFill>
                <a:prstDash val="solid"/>
              </a:ln>
            </c:spPr>
          </c:dPt>
          <c:dPt>
            <c:idx val="29"/>
            <c:bubble3D val="0"/>
            <c:spPr>
              <a:ln w="50800">
                <a:solidFill>
                  <a:srgbClr val="FF0000">
                    <a:alpha val="97000"/>
                  </a:srgbClr>
                </a:solidFill>
                <a:prstDash val="solid"/>
              </a:ln>
            </c:spPr>
          </c:dPt>
          <c:dPt>
            <c:idx val="30"/>
            <c:bubble3D val="0"/>
            <c:spPr>
              <a:ln w="50800">
                <a:solidFill>
                  <a:srgbClr val="FF0000">
                    <a:alpha val="97000"/>
                  </a:srgbClr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4456499368922604E-2"/>
                  <c:y val="-3.6980658063082601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2.38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4237217104884331E-2"/>
                  <c:y val="-4.5719115159278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7.4330592649177836E-5"/>
                  <c:y val="-3.99141272118655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1,97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-8.0464050150898265E-3"/>
                  <c:y val="-6.8167516199856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Sheet1!$B$1:$AF$1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Sheet1!$B$2:$AF$2</c:f>
              <c:numCache>
                <c:formatCode>0.00</c:formatCode>
                <c:ptCount val="31"/>
                <c:pt idx="0">
                  <c:v>2.377383</c:v>
                </c:pt>
                <c:pt idx="1">
                  <c:v>2.3533840000000001</c:v>
                </c:pt>
                <c:pt idx="2">
                  <c:v>2.3209560000000002</c:v>
                </c:pt>
                <c:pt idx="3">
                  <c:v>2.2993899999999998</c:v>
                </c:pt>
                <c:pt idx="4">
                  <c:v>2.2765200000000001</c:v>
                </c:pt>
                <c:pt idx="5">
                  <c:v>2.2497240000000001</c:v>
                </c:pt>
                <c:pt idx="6">
                  <c:v>2.2278739999999999</c:v>
                </c:pt>
                <c:pt idx="7">
                  <c:v>2.2088400000000004</c:v>
                </c:pt>
                <c:pt idx="8">
                  <c:v>2.1918099999999998</c:v>
                </c:pt>
                <c:pt idx="9">
                  <c:v>2.1628339999999997</c:v>
                </c:pt>
                <c:pt idx="10">
                  <c:v>2.1205039999999999</c:v>
                </c:pt>
                <c:pt idx="11">
                  <c:v>2.074605</c:v>
                </c:pt>
                <c:pt idx="12">
                  <c:v>2.044813</c:v>
                </c:pt>
                <c:pt idx="13">
                  <c:v>2.023825</c:v>
                </c:pt>
                <c:pt idx="14">
                  <c:v>2.001468</c:v>
                </c:pt>
                <c:pt idx="15">
                  <c:v>1.9860960000000001</c:v>
                </c:pt>
                <c:pt idx="16">
                  <c:v>1.9715569999999989</c:v>
                </c:pt>
                <c:pt idx="17">
                  <c:v>1.9601042989482225</c:v>
                </c:pt>
                <c:pt idx="18">
                  <c:v>1.9505216384941595</c:v>
                </c:pt>
                <c:pt idx="19">
                  <c:v>1.9423884933387363</c:v>
                </c:pt>
                <c:pt idx="20">
                  <c:v>1.9356937906139715</c:v>
                </c:pt>
                <c:pt idx="21">
                  <c:v>1.9301142256187438</c:v>
                </c:pt>
                <c:pt idx="22">
                  <c:v>1.925854949581695</c:v>
                </c:pt>
                <c:pt idx="23">
                  <c:v>1.9227936023038883</c:v>
                </c:pt>
                <c:pt idx="24">
                  <c:v>1.9207912146756307</c:v>
                </c:pt>
                <c:pt idx="25">
                  <c:v>1.9194310190176886</c:v>
                </c:pt>
                <c:pt idx="26">
                  <c:v>1.9185631589235046</c:v>
                </c:pt>
                <c:pt idx="27">
                  <c:v>1.918067333887955</c:v>
                </c:pt>
                <c:pt idx="28">
                  <c:v>1.9178316184985955</c:v>
                </c:pt>
                <c:pt idx="29">
                  <c:v>1.9178368559719174</c:v>
                </c:pt>
                <c:pt idx="30">
                  <c:v>1.9181121115371711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ln>
              <a:solidFill>
                <a:srgbClr val="4BACC6">
                  <a:lumMod val="50000"/>
                </a:srgbClr>
              </a:solidFill>
              <a:prstDash val="dash"/>
            </a:ln>
          </c:spPr>
          <c:marker>
            <c:symbol val="none"/>
          </c:marker>
          <c:dLbls>
            <c:dLbl>
              <c:idx val="30"/>
              <c:layout>
                <c:manualLayout>
                  <c:x val="-2.2547735509026116E-2"/>
                  <c:y val="4.8415086663822E-2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/>
                  </a:pPr>
                  <a:endParaRPr lang="lv-LV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Sheet1!$B$1:$AF$1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Sheet1!$B$3:$AF$3</c:f>
              <c:numCache>
                <c:formatCode>General</c:formatCode>
                <c:ptCount val="31"/>
                <c:pt idx="0">
                  <c:v>2.377383</c:v>
                </c:pt>
                <c:pt idx="1">
                  <c:v>2.3533840000000001</c:v>
                </c:pt>
                <c:pt idx="2">
                  <c:v>2.3209560000000002</c:v>
                </c:pt>
                <c:pt idx="3">
                  <c:v>2.2993899999999998</c:v>
                </c:pt>
                <c:pt idx="4">
                  <c:v>2.2765200000000001</c:v>
                </c:pt>
                <c:pt idx="5">
                  <c:v>2.2497240000000001</c:v>
                </c:pt>
                <c:pt idx="6">
                  <c:v>2.2278739999999999</c:v>
                </c:pt>
                <c:pt idx="7">
                  <c:v>2.2088400000000004</c:v>
                </c:pt>
                <c:pt idx="8">
                  <c:v>2.1918099999999998</c:v>
                </c:pt>
                <c:pt idx="9">
                  <c:v>2.1628339999999997</c:v>
                </c:pt>
                <c:pt idx="10">
                  <c:v>2.1205039999999999</c:v>
                </c:pt>
                <c:pt idx="11">
                  <c:v>2.074605</c:v>
                </c:pt>
                <c:pt idx="12">
                  <c:v>2.044813</c:v>
                </c:pt>
                <c:pt idx="13">
                  <c:v>2.023825</c:v>
                </c:pt>
                <c:pt idx="14">
                  <c:v>2.001468</c:v>
                </c:pt>
                <c:pt idx="15">
                  <c:v>1.9860960000000001</c:v>
                </c:pt>
                <c:pt idx="16">
                  <c:v>1.9715569999999989</c:v>
                </c:pt>
                <c:pt idx="17">
                  <c:v>1.949916</c:v>
                </c:pt>
                <c:pt idx="18">
                  <c:v>1.9287749999999999</c:v>
                </c:pt>
                <c:pt idx="19">
                  <c:v>1.9066879999999999</c:v>
                </c:pt>
                <c:pt idx="20">
                  <c:v>1.8839809999999999</c:v>
                </c:pt>
                <c:pt idx="21">
                  <c:v>1.8603449999999999</c:v>
                </c:pt>
                <c:pt idx="22">
                  <c:v>1.835737</c:v>
                </c:pt>
                <c:pt idx="23">
                  <c:v>1.8104720000000001</c:v>
                </c:pt>
                <c:pt idx="24">
                  <c:v>1.7847580000000001</c:v>
                </c:pt>
                <c:pt idx="25">
                  <c:v>1.7590399999999999</c:v>
                </c:pt>
                <c:pt idx="26">
                  <c:v>1.7336419999999999</c:v>
                </c:pt>
                <c:pt idx="27">
                  <c:v>1.708669</c:v>
                </c:pt>
                <c:pt idx="28">
                  <c:v>1.684191</c:v>
                </c:pt>
                <c:pt idx="29">
                  <c:v>1.6605099999999999</c:v>
                </c:pt>
                <c:pt idx="30">
                  <c:v>1.6379969999999999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72448"/>
        <c:axId val="37844096"/>
      </c:lineChart>
      <c:catAx>
        <c:axId val="687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crossAx val="37844096"/>
        <c:crosses val="autoZero"/>
        <c:auto val="1"/>
        <c:lblAlgn val="ctr"/>
        <c:lblOffset val="100"/>
        <c:tickLblSkip val="2"/>
        <c:noMultiLvlLbl val="0"/>
      </c:catAx>
      <c:valAx>
        <c:axId val="37844096"/>
        <c:scaling>
          <c:orientation val="minMax"/>
          <c:max val="2.5"/>
          <c:min val="1.5"/>
        </c:scaling>
        <c:delete val="0"/>
        <c:axPos val="l"/>
        <c:numFmt formatCode="0.0" sourceLinked="0"/>
        <c:majorTickMark val="out"/>
        <c:minorTickMark val="none"/>
        <c:tickLblPos val="nextTo"/>
        <c:spPr>
          <a:ln>
            <a:noFill/>
          </a:ln>
        </c:spPr>
        <c:crossAx val="6872448"/>
        <c:crosses val="autoZero"/>
        <c:crossBetween val="between"/>
        <c:majorUnit val="0.2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rgbClr val="FFFFFF"/>
    </a:solidFill>
    <a:ln>
      <a:noFill/>
    </a:ln>
  </c:spPr>
  <c:txPr>
    <a:bodyPr/>
    <a:lstStyle/>
    <a:p>
      <a:pPr>
        <a:defRPr sz="1000"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lv-LV" sz="1200"/>
              <a:t>Produktivitāte (pievienotā vērtība faktiskajās cenās uz 1 nodarbināto), ES-28=100.</a:t>
            </a:r>
          </a:p>
        </c:rich>
      </c:tx>
      <c:layout>
        <c:manualLayout>
          <c:xMode val="edge"/>
          <c:yMode val="edge"/>
          <c:x val="0.16407226916054796"/>
          <c:y val="1.732775934334610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973888888888889E-2"/>
          <c:y val="4.6005165816941217E-2"/>
          <c:w val="0.89682006172839501"/>
          <c:h val="0.856860711973379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Tautsaimniecībā kopā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Sheet1!$B$4:$J$4</c:f>
              <c:strCache>
                <c:ptCount val="9"/>
                <c:pt idx="0">
                  <c:v>2004</c:v>
                </c:pt>
                <c:pt idx="1">
                  <c:v>2007</c:v>
                </c:pt>
                <c:pt idx="2">
                  <c:v>2011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8">
                  <c:v>2020</c:v>
                </c:pt>
              </c:strCache>
            </c:strRef>
          </c:cat>
          <c:val>
            <c:numRef>
              <c:f>Sheet1!$B$5:$J$5</c:f>
              <c:numCache>
                <c:formatCode>0</c:formatCode>
                <c:ptCount val="9"/>
                <c:pt idx="0">
                  <c:v>24</c:v>
                </c:pt>
                <c:pt idx="1">
                  <c:v>37.700000000000003</c:v>
                </c:pt>
                <c:pt idx="2">
                  <c:v>40</c:v>
                </c:pt>
                <c:pt idx="3">
                  <c:v>42</c:v>
                </c:pt>
                <c:pt idx="4">
                  <c:v>44</c:v>
                </c:pt>
                <c:pt idx="5">
                  <c:v>43</c:v>
                </c:pt>
                <c:pt idx="8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Apstrādes rūpniecībā</c:v>
                </c:pt>
              </c:strCache>
            </c:strRef>
          </c:tx>
          <c:spPr>
            <a:ln>
              <a:solidFill>
                <a:sysClr val="windowText" lastClr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Sheet1!$B$4:$J$4</c:f>
              <c:strCache>
                <c:ptCount val="9"/>
                <c:pt idx="0">
                  <c:v>2004</c:v>
                </c:pt>
                <c:pt idx="1">
                  <c:v>2007</c:v>
                </c:pt>
                <c:pt idx="2">
                  <c:v>2011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8">
                  <c:v>2020</c:v>
                </c:pt>
              </c:strCache>
            </c:strRef>
          </c:cat>
          <c:val>
            <c:numRef>
              <c:f>Sheet1!$B$6:$J$6</c:f>
              <c:numCache>
                <c:formatCode>0</c:formatCode>
                <c:ptCount val="9"/>
                <c:pt idx="0">
                  <c:v>18.7</c:v>
                </c:pt>
                <c:pt idx="1">
                  <c:v>27</c:v>
                </c:pt>
                <c:pt idx="2">
                  <c:v>34</c:v>
                </c:pt>
                <c:pt idx="3">
                  <c:v>34.300000000000004</c:v>
                </c:pt>
                <c:pt idx="4">
                  <c:v>35.1</c:v>
                </c:pt>
                <c:pt idx="5">
                  <c:v>35</c:v>
                </c:pt>
                <c:pt idx="8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52"/>
        <c:axId val="136504448"/>
        <c:axId val="136506368"/>
      </c:barChart>
      <c:catAx>
        <c:axId val="136504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6506368"/>
        <c:crosses val="autoZero"/>
        <c:auto val="1"/>
        <c:lblAlgn val="ctr"/>
        <c:lblOffset val="100"/>
        <c:noMultiLvlLbl val="0"/>
      </c:catAx>
      <c:valAx>
        <c:axId val="136506368"/>
        <c:scaling>
          <c:orientation val="minMax"/>
          <c:max val="80"/>
        </c:scaling>
        <c:delete val="0"/>
        <c:axPos val="l"/>
        <c:numFmt formatCode="0" sourceLinked="1"/>
        <c:majorTickMark val="out"/>
        <c:minorTickMark val="none"/>
        <c:tickLblPos val="nextTo"/>
        <c:crossAx val="136504448"/>
        <c:crosses val="autoZero"/>
        <c:crossBetween val="between"/>
        <c:majorUnit val="2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13208271604938271"/>
          <c:y val="0.16930202199755584"/>
          <c:w val="0.6644237654320988"/>
          <c:h val="0.1176088237862380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88492063492101E-2"/>
          <c:y val="5.0612766240323424E-2"/>
          <c:w val="0.80865119047619083"/>
          <c:h val="0.5375589380934368"/>
        </c:manualLayout>
      </c:layout>
      <c:pieChart>
        <c:varyColors val="1"/>
        <c:ser>
          <c:idx val="3"/>
          <c:order val="0"/>
          <c:tx>
            <c:strRef>
              <c:f>Sheet1!$B$1</c:f>
              <c:strCache>
                <c:ptCount val="1"/>
                <c:pt idx="0">
                  <c:v>piedāvājums</c:v>
                </c:pt>
              </c:strCache>
            </c:strRef>
          </c:tx>
          <c:spPr>
            <a:ln>
              <a:noFill/>
            </a:ln>
          </c:spPr>
          <c:explosion val="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lv-LV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</c:v>
                </c:pt>
                <c:pt idx="1">
                  <c:v>50</c:v>
                </c:pt>
                <c:pt idx="2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24965277777776"/>
          <c:y val="4.1218221256083466E-2"/>
          <c:w val="0.87085595981536801"/>
          <c:h val="0.79777356942529853"/>
        </c:manualLayout>
      </c:layout>
      <c:lineChart>
        <c:grouping val="standard"/>
        <c:varyColors val="0"/>
        <c:ser>
          <c:idx val="3"/>
          <c:order val="0"/>
          <c:tx>
            <c:strRef>
              <c:f>Sheet1!$A$2</c:f>
              <c:strCache>
                <c:ptCount val="1"/>
                <c:pt idx="0">
                  <c:v>Pieprasījums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dPt>
            <c:idx val="0"/>
            <c:bubble3D val="0"/>
            <c:spPr>
              <a:ln w="50800">
                <a:solidFill>
                  <a:srgbClr val="C00000"/>
                </a:solidFill>
              </a:ln>
            </c:spPr>
          </c:dPt>
          <c:cat>
            <c:numRef>
              <c:f>Sheet1!$B$1:$Q$1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Sheet1!$B$2:$Q$2</c:f>
              <c:numCache>
                <c:formatCode>0</c:formatCode>
                <c:ptCount val="16"/>
                <c:pt idx="0">
                  <c:v>157.78231956924063</c:v>
                </c:pt>
                <c:pt idx="1">
                  <c:v>161.47620852011474</c:v>
                </c:pt>
                <c:pt idx="2">
                  <c:v>164.71975915241387</c:v>
                </c:pt>
                <c:pt idx="3">
                  <c:v>167.62486811714484</c:v>
                </c:pt>
                <c:pt idx="4">
                  <c:v>170.37288286740667</c:v>
                </c:pt>
                <c:pt idx="5">
                  <c:v>172.89288009184492</c:v>
                </c:pt>
                <c:pt idx="6">
                  <c:v>175.1475211139882</c:v>
                </c:pt>
                <c:pt idx="7">
                  <c:v>177.22637222261284</c:v>
                </c:pt>
                <c:pt idx="8">
                  <c:v>179.07377454545724</c:v>
                </c:pt>
                <c:pt idx="9">
                  <c:v>180.71916442366557</c:v>
                </c:pt>
                <c:pt idx="10">
                  <c:v>182.31431683737884</c:v>
                </c:pt>
                <c:pt idx="11">
                  <c:v>183.70428605811895</c:v>
                </c:pt>
                <c:pt idx="12">
                  <c:v>185.10353184337731</c:v>
                </c:pt>
                <c:pt idx="13">
                  <c:v>186.48319826453394</c:v>
                </c:pt>
                <c:pt idx="14">
                  <c:v>187.76764268862757</c:v>
                </c:pt>
                <c:pt idx="15">
                  <c:v>188.98700585148794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Piedāvājums</c:v>
                </c:pt>
              </c:strCache>
            </c:strRef>
          </c:tx>
          <c:spPr>
            <a:ln w="50800">
              <a:solidFill>
                <a:srgbClr val="228B9D"/>
              </a:solidFill>
            </a:ln>
          </c:spPr>
          <c:marker>
            <c:symbol val="none"/>
          </c:marker>
          <c:cat>
            <c:numRef>
              <c:f>Sheet1!$B$1:$Q$1</c:f>
              <c:numCache>
                <c:formatCode>General</c:formatCode>
                <c:ptCount val="1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</c:numCache>
            </c:numRef>
          </c:cat>
          <c:val>
            <c:numRef>
              <c:f>Sheet1!$B$3:$Q$3</c:f>
              <c:numCache>
                <c:formatCode>0</c:formatCode>
                <c:ptCount val="16"/>
                <c:pt idx="0">
                  <c:v>165.47182999999998</c:v>
                </c:pt>
                <c:pt idx="1">
                  <c:v>167.8879752920416</c:v>
                </c:pt>
                <c:pt idx="2">
                  <c:v>170.1994598376271</c:v>
                </c:pt>
                <c:pt idx="3">
                  <c:v>172.69975551507119</c:v>
                </c:pt>
                <c:pt idx="4">
                  <c:v>175.59804314586518</c:v>
                </c:pt>
                <c:pt idx="5">
                  <c:v>178.95605021303558</c:v>
                </c:pt>
                <c:pt idx="6">
                  <c:v>182.6073997592492</c:v>
                </c:pt>
                <c:pt idx="7">
                  <c:v>186.70263580081797</c:v>
                </c:pt>
                <c:pt idx="8">
                  <c:v>190.64984187930179</c:v>
                </c:pt>
                <c:pt idx="9">
                  <c:v>194.98577854902462</c:v>
                </c:pt>
                <c:pt idx="10">
                  <c:v>199.35313822245288</c:v>
                </c:pt>
                <c:pt idx="11">
                  <c:v>203.52147567355544</c:v>
                </c:pt>
                <c:pt idx="12">
                  <c:v>207.61409414663828</c:v>
                </c:pt>
                <c:pt idx="13">
                  <c:v>211.73547763357567</c:v>
                </c:pt>
                <c:pt idx="14">
                  <c:v>215.72761222052472</c:v>
                </c:pt>
                <c:pt idx="15">
                  <c:v>219.94215151567249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290240"/>
        <c:axId val="111291776"/>
      </c:lineChart>
      <c:catAx>
        <c:axId val="11129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lv-LV"/>
          </a:p>
        </c:txPr>
        <c:crossAx val="111291776"/>
        <c:crosses val="autoZero"/>
        <c:auto val="1"/>
        <c:lblAlgn val="ctr"/>
        <c:lblOffset val="100"/>
        <c:noMultiLvlLbl val="0"/>
      </c:catAx>
      <c:valAx>
        <c:axId val="111291776"/>
        <c:scaling>
          <c:orientation val="minMax"/>
          <c:max val="230"/>
          <c:min val="150"/>
        </c:scaling>
        <c:delete val="0"/>
        <c:axPos val="l"/>
        <c:numFmt formatCode="0" sourceLinked="1"/>
        <c:majorTickMark val="out"/>
        <c:minorTickMark val="none"/>
        <c:tickLblPos val="nextTo"/>
        <c:crossAx val="111290240"/>
        <c:crosses val="autoZero"/>
        <c:crossBetween val="between"/>
        <c:majorUnit val="20"/>
      </c:valAx>
      <c:spPr>
        <a:solidFill>
          <a:srgbClr val="FFFFFF"/>
        </a:solidFill>
      </c:spPr>
    </c:plotArea>
    <c:legend>
      <c:legendPos val="l"/>
      <c:layout>
        <c:manualLayout>
          <c:xMode val="edge"/>
          <c:yMode val="edge"/>
          <c:x val="0.20725694444444445"/>
          <c:y val="0.10799151512966787"/>
          <c:w val="0.43047847222222252"/>
          <c:h val="0.13587316070284131"/>
        </c:manualLayout>
      </c:layout>
      <c:overlay val="0"/>
      <c:spPr>
        <a:noFill/>
      </c:spPr>
    </c:legend>
    <c:plotVisOnly val="1"/>
    <c:dispBlanksAs val="gap"/>
    <c:showDLblsOverMax val="0"/>
  </c:chart>
  <c:spPr>
    <a:solidFill>
      <a:srgbClr val="FFFFFF"/>
    </a:solidFill>
  </c:spPr>
  <c:txPr>
    <a:bodyPr/>
    <a:lstStyle/>
    <a:p>
      <a:pPr>
        <a:defRPr sz="1100" b="0"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0.75321</cdr:x>
      <cdr:y>0.01197</cdr:y>
    </cdr:from>
    <cdr:to>
      <cdr:x>0.75321</cdr:x>
      <cdr:y>0.95043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3253879" y="56036"/>
          <a:ext cx="0" cy="4391992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0.74857</cdr:x>
      <cdr:y>0.82358</cdr:y>
    </cdr:from>
    <cdr:to>
      <cdr:x>0.97346</cdr:x>
      <cdr:y>0.90545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3233805" y="3854340"/>
          <a:ext cx="971532" cy="383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tIns="36000" bIns="36000" rtlCol="0"/>
        <a:lstStyle xmlns:a="http://schemas.openxmlformats.org/drawingml/2006/main"/>
        <a:p xmlns:a="http://schemas.openxmlformats.org/drawingml/2006/main">
          <a:pPr algn="r"/>
          <a:r>
            <a:rPr lang="lv-LV" sz="900" dirty="0">
              <a:latin typeface="Segoe UI Semilight" panose="020B0402040204020203" pitchFamily="34" charset="0"/>
              <a:cs typeface="Segoe UI Semilight" panose="020B0402040204020203" pitchFamily="34" charset="0"/>
            </a:rPr>
            <a:t>vidējais </a:t>
          </a:r>
          <a:r>
            <a:rPr lang="lv-LV" sz="900" baseline="0" dirty="0">
              <a:latin typeface="Segoe UI Semilight" panose="020B0402040204020203" pitchFamily="34" charset="0"/>
              <a:cs typeface="Segoe UI Semilight" panose="020B0402040204020203" pitchFamily="34" charset="0"/>
            </a:rPr>
            <a:t>līmenis tautsaimniecībā</a:t>
          </a:r>
          <a:endParaRPr lang="lv-LV" sz="9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0.72387</cdr:x>
      <cdr:y>0.0046</cdr:y>
    </cdr:from>
    <cdr:to>
      <cdr:x>0.72387</cdr:x>
      <cdr:y>0.93962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3127137" y="21537"/>
          <a:ext cx="0" cy="4375894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0.7301</cdr:x>
      <cdr:y>0.79296</cdr:y>
    </cdr:from>
    <cdr:to>
      <cdr:x>0.97915</cdr:x>
      <cdr:y>0.89972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3154032" y="3711053"/>
          <a:ext cx="1075894" cy="4996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tIns="36000" bIns="36000" rtlCol="0"/>
        <a:lstStyle xmlns:a="http://schemas.openxmlformats.org/drawingml/2006/main"/>
        <a:p xmlns:a="http://schemas.openxmlformats.org/drawingml/2006/main">
          <a:pPr algn="l"/>
          <a:r>
            <a:rPr lang="lv-LV" sz="900" dirty="0">
              <a:latin typeface="Segoe UI Semilight" panose="020B0402040204020203" pitchFamily="34" charset="0"/>
              <a:cs typeface="Segoe UI Semilight" panose="020B0402040204020203" pitchFamily="34" charset="0"/>
            </a:rPr>
            <a:t>vidējais </a:t>
          </a:r>
          <a:r>
            <a:rPr lang="lv-LV" sz="900" baseline="0" dirty="0">
              <a:latin typeface="Segoe UI Semilight" panose="020B0402040204020203" pitchFamily="34" charset="0"/>
              <a:cs typeface="Segoe UI Semilight" panose="020B0402040204020203" pitchFamily="34" charset="0"/>
            </a:rPr>
            <a:t>līmenis tautsaimniecībā</a:t>
          </a:r>
        </a:p>
        <a:p xmlns:a="http://schemas.openxmlformats.org/drawingml/2006/main">
          <a:pPr algn="r"/>
          <a:endParaRPr lang="lv-LV" sz="9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0.56</cdr:x>
      <cdr:y>0</cdr:y>
    </cdr:from>
    <cdr:to>
      <cdr:x>0.91152</cdr:x>
      <cdr:y>0.21238</cdr:y>
    </cdr:to>
    <cdr:sp macro="" textlink="">
      <cdr:nvSpPr>
        <cdr:cNvPr id="2" name="Text Box 57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4032448" y="0"/>
          <a:ext cx="2531226" cy="7646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rot="0" vert="horz" wrap="square" lIns="36000" tIns="0" rIns="36000" bIns="0" anchor="t" anchorCtr="0" upright="1">
          <a:noAutofit/>
        </a:bodyPr>
        <a:lstStyle xmlns:a="http://schemas.openxmlformats.org/drawingml/2006/main"/>
        <a:p xmlns:a="http://schemas.openxmlformats.org/drawingml/2006/main">
          <a:pPr algn="ctr" fontAlgn="base">
            <a:spcAft>
              <a:spcPts val="0"/>
            </a:spcAft>
          </a:pPr>
          <a:r>
            <a:rPr lang="lv-LV" sz="1200" b="1" kern="1200" dirty="0">
              <a:solidFill>
                <a:srgbClr val="C00000"/>
              </a:solidFill>
              <a:effectLst/>
              <a:latin typeface="Segoe UI" panose="020B0502040204020203" pitchFamily="34" charset="0"/>
              <a:ea typeface="Times New Roman"/>
              <a:cs typeface="Arial"/>
            </a:rPr>
            <a:t>MĒRĶA SCENĀRIJS</a:t>
          </a:r>
          <a:endParaRPr lang="lv-LV" sz="1200" dirty="0">
            <a:effectLst/>
            <a:latin typeface="Times New Roman"/>
            <a:ea typeface="Times New Roman"/>
          </a:endParaRPr>
        </a:p>
        <a:p xmlns:a="http://schemas.openxmlformats.org/drawingml/2006/main">
          <a:pPr algn="ctr" fontAlgn="base">
            <a:spcAft>
              <a:spcPts val="0"/>
            </a:spcAft>
          </a:pPr>
          <a:r>
            <a:rPr lang="lv-LV" sz="12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Times New Roman"/>
              <a:cs typeface="Arial"/>
            </a:rPr>
            <a:t>Latvijas ekonomikas konkurētspējas priekšrocības pamatā tiek balstītas uz tehnoloģiskiem faktoriem, ražošanas efektivitāti, inovācijām</a:t>
          </a:r>
          <a:endParaRPr lang="lv-LV" sz="1200" dirty="0">
            <a:effectLst/>
            <a:latin typeface="Times New Roman"/>
            <a:ea typeface="Times New Roman"/>
          </a:endParaRPr>
        </a:p>
      </cdr:txBody>
    </cdr:sp>
  </cdr:relSizeAnchor>
  <cdr:relSizeAnchor xmlns:cdr="http://schemas.openxmlformats.org/drawingml/2006/chartDrawing">
    <cdr:from>
      <cdr:x>0.54</cdr:x>
      <cdr:y>0.34</cdr:y>
    </cdr:from>
    <cdr:to>
      <cdr:x>0.76</cdr:x>
      <cdr:y>0.46823</cdr:y>
    </cdr:to>
    <cdr:sp macro="" textlink="">
      <cdr:nvSpPr>
        <cdr:cNvPr id="3" name="TextBox 27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3888432" y="1224136"/>
          <a:ext cx="1584176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algn="ctr" fontAlgn="base">
            <a:spcAft>
              <a:spcPts val="0"/>
            </a:spcAft>
          </a:pPr>
          <a:r>
            <a:rPr lang="lv-LV" sz="1200" kern="1200" dirty="0" smtClean="0">
              <a:solidFill>
                <a:srgbClr val="C0000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2017.-2022.gadā</a:t>
          </a:r>
          <a:endParaRPr lang="lv-LV" sz="1200" dirty="0" smtClean="0">
            <a:effectLst/>
            <a:latin typeface="Times New Roman"/>
            <a:ea typeface="Times New Roman"/>
          </a:endParaRPr>
        </a:p>
        <a:p xmlns:a="http://schemas.openxmlformats.org/drawingml/2006/main">
          <a:pPr algn="ctr" fontAlgn="base">
            <a:spcAft>
              <a:spcPts val="0"/>
            </a:spcAft>
          </a:pPr>
          <a:r>
            <a:rPr lang="lv-LV" sz="1200" kern="1200" dirty="0" smtClean="0">
              <a:solidFill>
                <a:srgbClr val="C0000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IKP </a:t>
          </a:r>
          <a:r>
            <a:rPr lang="lv-LV" sz="1200" kern="1200" dirty="0" smtClean="0">
              <a:solidFill>
                <a:srgbClr val="C0000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Arial"/>
            </a:rPr>
            <a:t>↑</a:t>
          </a:r>
          <a:r>
            <a:rPr lang="lv-LV" sz="1200" kern="1200" dirty="0" smtClean="0">
              <a:solidFill>
                <a:srgbClr val="C0000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vidēji 5% gadā</a:t>
          </a:r>
          <a:endParaRPr lang="lv-LV" sz="1200" dirty="0">
            <a:effectLst/>
            <a:latin typeface="Times New Roman"/>
            <a:ea typeface="Times New Roman"/>
          </a:endParaRPr>
        </a:p>
      </cdr:txBody>
    </cdr:sp>
  </cdr:relSizeAnchor>
  <cdr:relSizeAnchor xmlns:cdr="http://schemas.openxmlformats.org/drawingml/2006/chartDrawing">
    <cdr:from>
      <cdr:x>0.57495</cdr:x>
      <cdr:y>0.66</cdr:y>
    </cdr:from>
    <cdr:to>
      <cdr:x>0.99614</cdr:x>
      <cdr:y>0.89539</cdr:y>
    </cdr:to>
    <cdr:sp macro="" textlink="">
      <cdr:nvSpPr>
        <cdr:cNvPr id="5" name="Text Box 59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4140064" y="2376264"/>
          <a:ext cx="3032905" cy="8474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rot="0" vert="horz" wrap="square" lIns="36000" tIns="0" rIns="36000" bIns="0" anchor="t" anchorCtr="0" upright="1">
          <a:noAutofit/>
        </a:bodyPr>
        <a:lstStyle xmlns:a="http://schemas.openxmlformats.org/drawingml/2006/main"/>
        <a:p xmlns:a="http://schemas.openxmlformats.org/drawingml/2006/main">
          <a:pPr algn="ctr" fontAlgn="base">
            <a:lnSpc>
              <a:spcPct val="115000"/>
            </a:lnSpc>
            <a:spcAft>
              <a:spcPts val="0"/>
            </a:spcAft>
          </a:pPr>
          <a:r>
            <a:rPr lang="lv-LV" sz="1200" b="1" kern="1200" dirty="0">
              <a:solidFill>
                <a:srgbClr val="1F497D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Arial"/>
            </a:rPr>
            <a:t>TRENDA SCENĀRIJS</a:t>
          </a:r>
          <a:endParaRPr lang="lv-LV" sz="1200" dirty="0">
            <a:effectLst/>
            <a:latin typeface="Segoe UI" panose="020B0502040204020203" pitchFamily="34" charset="0"/>
            <a:ea typeface="Segoe UI" panose="020B0502040204020203" pitchFamily="34" charset="0"/>
            <a:cs typeface="Times New Roman"/>
          </a:endParaRPr>
        </a:p>
        <a:p xmlns:a="http://schemas.openxmlformats.org/drawingml/2006/main">
          <a:pPr algn="ctr" fontAlgn="base">
            <a:lnSpc>
              <a:spcPct val="115000"/>
            </a:lnSpc>
            <a:spcAft>
              <a:spcPts val="0"/>
            </a:spcAft>
          </a:pPr>
          <a:r>
            <a:rPr lang="lv-LV" sz="1200" kern="1200" dirty="0">
              <a:solidFill>
                <a:srgbClr val="00000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Arial"/>
            </a:rPr>
            <a:t>Jaunu konkurētspējas priekšrocību trūkums kavē eksporta izaugsmi. Izaugsmi balsta lēni augošs iekšzemes pieprasījums</a:t>
          </a:r>
          <a:endParaRPr lang="lv-LV" sz="1200" dirty="0">
            <a:effectLst/>
            <a:latin typeface="Segoe UI" panose="020B0502040204020203" pitchFamily="34" charset="0"/>
            <a:ea typeface="Segoe UI" panose="020B0502040204020203" pitchFamily="34" charset="0"/>
            <a:cs typeface="Times New Roman"/>
          </a:endParaRPr>
        </a:p>
      </cdr:txBody>
    </cdr:sp>
  </cdr:relSizeAnchor>
  <cdr:relSizeAnchor xmlns:cdr="http://schemas.openxmlformats.org/drawingml/2006/chartDrawing">
    <cdr:from>
      <cdr:x>0.8</cdr:x>
      <cdr:y>0.48</cdr:y>
    </cdr:from>
    <cdr:to>
      <cdr:x>0.99</cdr:x>
      <cdr:y>0.62361</cdr:y>
    </cdr:to>
    <cdr:sp macro="" textlink="">
      <cdr:nvSpPr>
        <cdr:cNvPr id="6" name="TextBox 27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760640" y="1728192"/>
          <a:ext cx="1368152" cy="5170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/>
        <a:p xmlns:a="http://schemas.openxmlformats.org/drawingml/2006/main">
          <a:pPr algn="ctr" fontAlgn="base">
            <a:lnSpc>
              <a:spcPct val="115000"/>
            </a:lnSpc>
            <a:spcAft>
              <a:spcPts val="0"/>
            </a:spcAft>
          </a:pPr>
          <a:r>
            <a:rPr lang="lv-LV" sz="1200" kern="1200" dirty="0">
              <a:solidFill>
                <a:srgbClr val="1F497D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2017.-</a:t>
          </a:r>
          <a:r>
            <a:rPr lang="lv-LV" sz="1200" kern="1200" dirty="0" smtClean="0">
              <a:solidFill>
                <a:srgbClr val="1F497D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2022.gadā </a:t>
          </a:r>
          <a:r>
            <a:rPr lang="lv-LV" sz="1200" kern="1200" dirty="0">
              <a:solidFill>
                <a:srgbClr val="1F497D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IKP </a:t>
          </a:r>
          <a:r>
            <a:rPr lang="lv-LV" sz="1200" kern="1200" dirty="0">
              <a:solidFill>
                <a:srgbClr val="1F497D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Arial"/>
            </a:rPr>
            <a:t>↑</a:t>
          </a:r>
          <a:r>
            <a:rPr lang="lv-LV" sz="1200" kern="1200" dirty="0">
              <a:solidFill>
                <a:srgbClr val="1F497D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 vidēji 2,3%</a:t>
          </a:r>
          <a:endParaRPr lang="lv-LV" sz="1200" dirty="0">
            <a:effectLst/>
            <a:latin typeface="Segoe UI" panose="020B0502040204020203" pitchFamily="34" charset="0"/>
            <a:ea typeface="Segoe UI" panose="020B0502040204020203" pitchFamily="34" charset="0"/>
            <a:cs typeface="Times New Roman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0.56448</cdr:x>
      <cdr:y>0.15236</cdr:y>
    </cdr:from>
    <cdr:to>
      <cdr:x>0.98051</cdr:x>
      <cdr:y>0.39901</cdr:y>
    </cdr:to>
    <cdr:sp macro="" textlink="">
      <cdr:nvSpPr>
        <cdr:cNvPr id="2" name="Text Box 57"/>
        <cdr:cNvSpPr txBox="1">
          <a:spLocks xmlns:a="http://schemas.openxmlformats.org/drawingml/2006/main"/>
        </cdr:cNvSpPr>
      </cdr:nvSpPr>
      <cdr:spPr bwMode="auto">
        <a:xfrm xmlns:a="http://schemas.openxmlformats.org/drawingml/2006/main">
          <a:off x="4497171" y="559513"/>
          <a:ext cx="3314539" cy="9058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rot="0" vert="horz" wrap="square" lIns="36000" tIns="0" rIns="36000" bIns="0" anchor="t" anchorCtr="0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fontAlgn="base">
            <a:spcAft>
              <a:spcPts val="0"/>
            </a:spcAft>
          </a:pPr>
          <a:r>
            <a:rPr lang="lv-LV" sz="1200" b="1" kern="1200" dirty="0">
              <a:solidFill>
                <a:srgbClr val="C0000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MĒRĶA SCENĀRIJS</a:t>
          </a:r>
          <a:endParaRPr lang="lv-LV" sz="2400" dirty="0">
            <a:effectLst/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  <a:p xmlns:a="http://schemas.openxmlformats.org/drawingml/2006/main">
          <a:pPr algn="ctr" fontAlgn="base">
            <a:spcAft>
              <a:spcPts val="0"/>
            </a:spcAft>
          </a:pPr>
          <a:r>
            <a:rPr lang="lv-LV" sz="1200" kern="1200" dirty="0" smtClean="0">
              <a:solidFill>
                <a:srgbClr val="00000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Ekonomikas izaugsme mazina iedzīvotāju ekonomisko emigrāciju un sekmē </a:t>
          </a:r>
          <a:r>
            <a:rPr lang="lv-LV" sz="1200" kern="1200" dirty="0" err="1" smtClean="0">
              <a:solidFill>
                <a:srgbClr val="000000"/>
              </a:solidFill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reemigrāciju</a:t>
          </a:r>
          <a:r>
            <a:rPr lang="lv-LV" sz="1200" kern="1200" dirty="0" smtClean="0">
              <a:solidFill>
                <a:srgbClr val="00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rPr>
            <a:t>, uzlabojās iedzīvotāju dabiskās kustības rādītāji</a:t>
          </a:r>
          <a:endParaRPr lang="lv-LV" sz="2400" dirty="0">
            <a:effectLst/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0.67222</cdr:x>
      <cdr:y>0.53111</cdr:y>
    </cdr:from>
    <cdr:to>
      <cdr:x>0.85816</cdr:x>
      <cdr:y>0.63412</cdr:y>
    </cdr:to>
    <cdr:sp macro="" textlink="">
      <cdr:nvSpPr>
        <cdr:cNvPr id="2" name="Right Arrow 1"/>
        <cdr:cNvSpPr/>
      </cdr:nvSpPr>
      <cdr:spPr>
        <a:xfrm xmlns:a="http://schemas.openxmlformats.org/drawingml/2006/main" rot="19532837">
          <a:off x="4356009" y="1912214"/>
          <a:ext cx="1204891" cy="370877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5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lv-LV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8F467-6EC3-4187-86A4-D473D8650F87}" type="datetimeFigureOut">
              <a:rPr lang="lv-LV" smtClean="0"/>
              <a:t>14.09.2016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18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7460B-E8D7-4E9B-A2CA-06B3127A0D8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82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87460B-E8D7-4E9B-A2CA-06B3127A0D81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20211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016EB7-9624-418B-99BD-8BED385FAB4C}" type="slidenum">
              <a:rPr lang="lv-LV" smtClean="0"/>
              <a:pPr>
                <a:defRPr/>
              </a:pPr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8251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Lai sasniegtu 5% IKP izaugsmi, ir nepieciešams </a:t>
            </a:r>
            <a:r>
              <a:rPr lang="lv-L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ilgtspējīgs un ilgtermiņa izaugsmes modelis</a:t>
            </a:r>
            <a:r>
              <a:rPr lang="lv-L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lv-LV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kurš balstās uz: </a:t>
            </a:r>
            <a:r>
              <a:rPr lang="lv-L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Līdzsvarotu izaugsmi</a:t>
            </a:r>
            <a:r>
              <a:rPr lang="lv-L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Iekšējo resursu pārdali attīstības </a:t>
            </a:r>
            <a:r>
              <a:rPr lang="lv-L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nozarēm ar augstāku pievienoto vērtību </a:t>
            </a:r>
            <a:r>
              <a:rPr lang="lv-L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 kvalitatīvu</a:t>
            </a:r>
            <a:r>
              <a:rPr lang="lv-LV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fondu</a:t>
            </a:r>
            <a:r>
              <a:rPr lang="lv-LV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resursu izmantošanu</a:t>
            </a:r>
            <a:r>
              <a:rPr lang="lv-L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Labu uzņēmējdarbības vidi, lai piesaistītu ārvalstu kapitālu;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lv-L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Eksporta veicināšanas iespējām</a:t>
            </a:r>
            <a:r>
              <a:rPr lang="lv-L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piedaloties </a:t>
            </a:r>
            <a:r>
              <a:rPr lang="lv-L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globālās</a:t>
            </a:r>
            <a:r>
              <a:rPr lang="lv-LV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vērtību ķēdēs </a:t>
            </a:r>
            <a:r>
              <a:rPr lang="lv-L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 augstāku pievienoto vērtību ražošanā un attīstot</a:t>
            </a:r>
            <a:r>
              <a:rPr lang="lv-LV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lv-LV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augstas kvalitātes produkciju</a:t>
            </a:r>
            <a:r>
              <a:rPr lang="lv-LV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lv-LV" altLang="lv-LV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EB94E14-5549-4D0E-8CFB-BA34D571211D}" type="slidenum">
              <a:rPr lang="lv-LV" altLang="lv-LV">
                <a:solidFill>
                  <a:prstClr val="black"/>
                </a:solidFill>
              </a:rPr>
              <a:pPr/>
              <a:t>5</a:t>
            </a:fld>
            <a:endParaRPr lang="lv-LV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09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EB94E14-5549-4D0E-8CFB-BA34D571211D}" type="slidenum">
              <a:rPr lang="lv-LV" altLang="lv-LV">
                <a:solidFill>
                  <a:prstClr val="black"/>
                </a:solidFill>
              </a:rPr>
              <a:pPr/>
              <a:t>13</a:t>
            </a:fld>
            <a:endParaRPr lang="lv-LV" altLang="lv-L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31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82F7E48-128D-4610-A572-33D413FF5970}" type="slidenum">
              <a:rPr lang="lv-LV" altLang="lv-LV"/>
              <a:pPr/>
              <a:t>17</a:t>
            </a:fld>
            <a:endParaRPr lang="lv-LV" altLang="lv-LV"/>
          </a:p>
        </p:txBody>
      </p:sp>
    </p:spTree>
    <p:extLst>
      <p:ext uri="{BB962C8B-B14F-4D97-AF65-F5344CB8AC3E}">
        <p14:creationId xmlns:p14="http://schemas.microsoft.com/office/powerpoint/2010/main" val="225902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29EA-60B9-49E9-9621-B557131EA4C4}" type="datetimeFigureOut">
              <a:rPr lang="lv-LV" smtClean="0"/>
              <a:t>14.09.2016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864C-8EBB-4294-A9C7-779DD7B6DA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0226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29EA-60B9-49E9-9621-B557131EA4C4}" type="datetimeFigureOut">
              <a:rPr lang="lv-LV" smtClean="0"/>
              <a:t>14.09.2016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864C-8EBB-4294-A9C7-779DD7B6DA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3144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29EA-60B9-49E9-9621-B557131EA4C4}" type="datetimeFigureOut">
              <a:rPr lang="lv-LV" smtClean="0"/>
              <a:t>14.09.2016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864C-8EBB-4294-A9C7-779DD7B6DA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9595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5" y="0"/>
            <a:ext cx="377825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2262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8204200" y="6324600"/>
            <a:ext cx="635000" cy="304800"/>
          </a:xfrm>
        </p:spPr>
        <p:txBody>
          <a:bodyPr/>
          <a:lstStyle>
            <a:lvl1pPr>
              <a:defRPr sz="1000">
                <a:latin typeface="Calibri" panose="020F0502020204030204" pitchFamily="34" charset="0"/>
              </a:defRPr>
            </a:lvl1pPr>
          </a:lstStyle>
          <a:p>
            <a:fld id="{BB52BD7A-E27C-4D8B-9BA7-C703671C96E0}" type="slidenum">
              <a:rPr lang="en-US" altLang="lv-LV" smtClean="0"/>
              <a:pPr/>
              <a:t>‹#›</a:t>
            </a:fld>
            <a:endParaRPr lang="en-US" altLang="lv-LV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548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273" y="0"/>
            <a:ext cx="3121454" cy="344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85800" y="4724400"/>
            <a:ext cx="77724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>
              <a:defRPr/>
            </a:pPr>
            <a:endParaRPr lang="lv-LV" sz="1400" dirty="0">
              <a:solidFill>
                <a:prstClr val="black"/>
              </a:solidFill>
              <a:latin typeface="Calibri" panose="020F050202020403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7724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0" y="4724400"/>
            <a:ext cx="77724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0" y="5761038"/>
            <a:ext cx="77724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Calibri" panose="020F0502020204030204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723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81000"/>
            <a:ext cx="6096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752600"/>
            <a:ext cx="6096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2590800" y="6324600"/>
            <a:ext cx="19812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876800" y="6324600"/>
            <a:ext cx="36576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8534400" y="6324600"/>
            <a:ext cx="3048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371C8006-625A-435A-98D5-82DF76BBE5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9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29EA-60B9-49E9-9621-B557131EA4C4}" type="datetimeFigureOut">
              <a:rPr lang="lv-LV" smtClean="0"/>
              <a:t>14.09.2016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864C-8EBB-4294-A9C7-779DD7B6DA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44164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29EA-60B9-49E9-9621-B557131EA4C4}" type="datetimeFigureOut">
              <a:rPr lang="lv-LV" smtClean="0"/>
              <a:t>14.09.2016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864C-8EBB-4294-A9C7-779DD7B6DA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4499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29EA-60B9-49E9-9621-B557131EA4C4}" type="datetimeFigureOut">
              <a:rPr lang="lv-LV" smtClean="0"/>
              <a:t>14.09.2016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864C-8EBB-4294-A9C7-779DD7B6DA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863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29EA-60B9-49E9-9621-B557131EA4C4}" type="datetimeFigureOut">
              <a:rPr lang="lv-LV" smtClean="0"/>
              <a:t>14.09.2016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864C-8EBB-4294-A9C7-779DD7B6DA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7146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29EA-60B9-49E9-9621-B557131EA4C4}" type="datetimeFigureOut">
              <a:rPr lang="lv-LV" smtClean="0"/>
              <a:t>14.09.2016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864C-8EBB-4294-A9C7-779DD7B6DA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2733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29EA-60B9-49E9-9621-B557131EA4C4}" type="datetimeFigureOut">
              <a:rPr lang="lv-LV" smtClean="0"/>
              <a:t>14.09.2016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864C-8EBB-4294-A9C7-779DD7B6DA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1170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29EA-60B9-49E9-9621-B557131EA4C4}" type="datetimeFigureOut">
              <a:rPr lang="lv-LV" smtClean="0"/>
              <a:t>14.09.2016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864C-8EBB-4294-A9C7-779DD7B6DA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604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D29EA-60B9-49E9-9621-B557131EA4C4}" type="datetimeFigureOut">
              <a:rPr lang="lv-LV" smtClean="0"/>
              <a:t>14.09.2016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B864C-8EBB-4294-A9C7-779DD7B6DA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1467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D29EA-60B9-49E9-9621-B557131EA4C4}" type="datetimeFigureOut">
              <a:rPr lang="lv-LV" smtClean="0"/>
              <a:t>14.09.2016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B864C-8EBB-4294-A9C7-779DD7B6DA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013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6" r:id="rId13"/>
    <p:sldLayoutId id="2147483678" r:id="rId14"/>
    <p:sldLayoutId id="214748367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pasts@em.gov.l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facebook.com/atbalstsuznemejiem" TargetMode="External"/><Relationship Id="rId5" Type="http://schemas.openxmlformats.org/officeDocument/2006/relationships/hyperlink" Target="http://www.youtube.com/ekonomikasministrija" TargetMode="External"/><Relationship Id="rId4" Type="http://schemas.openxmlformats.org/officeDocument/2006/relationships/hyperlink" Target="http://www.em.gov.l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2951018"/>
            <a:ext cx="9144000" cy="1078722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lv-LV" altLang="lv-LV" sz="3000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DARBA TIRGUS PĀRKĀRTOJUMI </a:t>
            </a:r>
            <a:r>
              <a:rPr lang="lv-LV" altLang="lv-LV" sz="3000" dirty="0" smtClean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/>
            </a:r>
            <a:br>
              <a:rPr lang="lv-LV" altLang="lv-LV" sz="3000" dirty="0" smtClean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</a:br>
            <a:r>
              <a:rPr lang="lv-LV" altLang="lv-LV" sz="3000" dirty="0" smtClean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STRAUJĀKAI </a:t>
            </a:r>
            <a:r>
              <a:rPr lang="lv-LV" altLang="lv-LV" sz="3000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EKONOMIKAS </a:t>
            </a:r>
            <a:r>
              <a:rPr lang="lv-LV" altLang="lv-LV" sz="3000" dirty="0" smtClean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/>
            </a:r>
            <a:br>
              <a:rPr lang="lv-LV" altLang="lv-LV" sz="3000" dirty="0" smtClean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</a:br>
            <a:r>
              <a:rPr lang="lv-LV" altLang="lv-LV" sz="3000" dirty="0" smtClean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IZAUGSMEI</a:t>
            </a:r>
            <a:endParaRPr lang="en-US" sz="3000" dirty="0">
              <a:solidFill>
                <a:srgbClr val="228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5364501"/>
            <a:ext cx="7772400" cy="123580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Arvils Ašeradens</a:t>
            </a:r>
            <a:endParaRPr lang="lv-LV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Ekonomikas </a:t>
            </a:r>
            <a:r>
              <a:rPr lang="lv-LV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ministrs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lv-LV" dirty="0" smtClean="0"/>
              <a:t>14.09.2016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594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6027" y="198150"/>
            <a:ext cx="6600733" cy="1070350"/>
          </a:xfrm>
        </p:spPr>
        <p:txBody>
          <a:bodyPr anchor="b">
            <a:normAutofit/>
          </a:bodyPr>
          <a:lstStyle/>
          <a:p>
            <a:pPr lvl="0"/>
            <a:r>
              <a:rPr lang="lv-LV" sz="2600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IZTRŪKUMS PĒC DARBASPĒKA AR VIDĒJO PROFESIONĀLO IZGLĪTĪBU</a:t>
            </a:r>
          </a:p>
        </p:txBody>
      </p:sp>
      <p:sp>
        <p:nvSpPr>
          <p:cNvPr id="3" name="Slide Number Placeholder 3"/>
          <p:cNvSpPr txBox="1"/>
          <p:nvPr/>
        </p:nvSpPr>
        <p:spPr>
          <a:xfrm>
            <a:off x="8401498" y="6436571"/>
            <a:ext cx="634995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31841BB-30FF-4F25-9441-53A9FB31A8D7}" type="slidenum">
              <a:t>10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  <p:graphicFrame>
        <p:nvGraphicFramePr>
          <p:cNvPr id="4" name="Object 5"/>
          <p:cNvGraphicFramePr/>
          <p:nvPr>
            <p:extLst>
              <p:ext uri="{D42A27DB-BD31-4B8C-83A1-F6EECF244321}">
                <p14:modId xmlns:p14="http://schemas.microsoft.com/office/powerpoint/2010/main" val="761212014"/>
              </p:ext>
            </p:extLst>
          </p:nvPr>
        </p:nvGraphicFramePr>
        <p:xfrm>
          <a:off x="276002" y="2205066"/>
          <a:ext cx="4320000" cy="409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19"/>
          <p:cNvGraphicFramePr/>
          <p:nvPr>
            <p:extLst>
              <p:ext uri="{D42A27DB-BD31-4B8C-83A1-F6EECF244321}">
                <p14:modId xmlns:p14="http://schemas.microsoft.com/office/powerpoint/2010/main" val="495075059"/>
              </p:ext>
            </p:extLst>
          </p:nvPr>
        </p:nvGraphicFramePr>
        <p:xfrm>
          <a:off x="4896959" y="4535222"/>
          <a:ext cx="3672404" cy="179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20"/>
          <p:cNvGraphicFramePr/>
          <p:nvPr>
            <p:extLst>
              <p:ext uri="{D42A27DB-BD31-4B8C-83A1-F6EECF244321}">
                <p14:modId xmlns:p14="http://schemas.microsoft.com/office/powerpoint/2010/main" val="1267250221"/>
              </p:ext>
            </p:extLst>
          </p:nvPr>
        </p:nvGraphicFramePr>
        <p:xfrm>
          <a:off x="4896959" y="1993602"/>
          <a:ext cx="3672404" cy="179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21"/>
          <p:cNvSpPr/>
          <p:nvPr/>
        </p:nvSpPr>
        <p:spPr>
          <a:xfrm>
            <a:off x="4572000" y="4002721"/>
            <a:ext cx="4322332" cy="730971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Vidusskolu beigušie turpina mācības </a:t>
            </a:r>
            <a:br>
              <a:rPr lang="lv-LV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lv-LV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profesionālās izglītības iestādēs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000" b="0" i="0" u="none" strike="noStrike" kern="1200" cap="none" spc="0" baseline="0" dirty="0">
                <a:solidFill>
                  <a:srgbClr val="000000"/>
                </a:solidFill>
                <a:uFillTx/>
                <a:latin typeface="Segoe UI" pitchFamily="34"/>
                <a:ea typeface="Segoe UI" pitchFamily="34"/>
                <a:cs typeface="Segoe UI" pitchFamily="34"/>
              </a:rPr>
              <a:t>% no kopā beigušajiem</a:t>
            </a:r>
          </a:p>
        </p:txBody>
      </p:sp>
      <p:sp>
        <p:nvSpPr>
          <p:cNvPr id="8" name="Rectangle 22"/>
          <p:cNvSpPr/>
          <p:nvPr/>
        </p:nvSpPr>
        <p:spPr>
          <a:xfrm>
            <a:off x="4572000" y="1416597"/>
            <a:ext cx="4322332" cy="72327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Pamatskolu beigušie turpina mācības </a:t>
            </a:r>
            <a:br>
              <a:rPr lang="lv-LV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lv-LV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profesionālās izglītības iestādēs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000" b="0" i="0" u="none" strike="noStrike" kern="1200" cap="none" spc="0" baseline="0" dirty="0">
                <a:solidFill>
                  <a:srgbClr val="000000"/>
                </a:solidFill>
                <a:uFillTx/>
                <a:latin typeface="Segoe UI" pitchFamily="34"/>
                <a:ea typeface="Segoe UI" pitchFamily="34"/>
                <a:cs typeface="Segoe UI" pitchFamily="34"/>
              </a:rPr>
              <a:t>% no kopā beigušajiem</a:t>
            </a:r>
          </a:p>
        </p:txBody>
      </p:sp>
      <p:sp>
        <p:nvSpPr>
          <p:cNvPr id="9" name="Rectangle 23"/>
          <p:cNvSpPr/>
          <p:nvPr/>
        </p:nvSpPr>
        <p:spPr>
          <a:xfrm>
            <a:off x="261253" y="1467849"/>
            <a:ext cx="4310746" cy="52321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Darbaspēka pieprasījums un piedāvājums ar </a:t>
            </a:r>
            <a:br>
              <a:rPr lang="lv-LV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lv-LV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vidējo profesionālo izglītību</a:t>
            </a:r>
            <a:r>
              <a:rPr lang="lv-LV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tūkst.</a:t>
            </a:r>
          </a:p>
        </p:txBody>
      </p:sp>
    </p:spTree>
    <p:extLst>
      <p:ext uri="{BB962C8B-B14F-4D97-AF65-F5344CB8AC3E}">
        <p14:creationId xmlns:p14="http://schemas.microsoft.com/office/powerpoint/2010/main" val="146677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416027" y="176662"/>
            <a:ext cx="6659547" cy="1091702"/>
          </a:xfrm>
        </p:spPr>
        <p:txBody>
          <a:bodyPr anchor="b">
            <a:noAutofit/>
          </a:bodyPr>
          <a:lstStyle/>
          <a:p>
            <a:pPr lvl="0"/>
            <a:r>
              <a:rPr lang="lv-LV" sz="2600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LIELS JAUNIEŠU ĪPATSVARS, KAS NONĀK </a:t>
            </a:r>
            <a:br>
              <a:rPr lang="lv-LV" sz="2600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lv-LV" sz="2600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DARBA TIRGŪ BEZ KONKRĒTAS </a:t>
            </a:r>
            <a:br>
              <a:rPr lang="lv-LV" sz="2600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lv-LV" sz="2600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SPECIALITĀTES UN PRASMĒM</a:t>
            </a:r>
          </a:p>
        </p:txBody>
      </p:sp>
      <p:graphicFrame>
        <p:nvGraphicFramePr>
          <p:cNvPr id="3" name="Chart 9"/>
          <p:cNvGraphicFramePr/>
          <p:nvPr>
            <p:extLst>
              <p:ext uri="{D42A27DB-BD31-4B8C-83A1-F6EECF244321}">
                <p14:modId xmlns:p14="http://schemas.microsoft.com/office/powerpoint/2010/main" val="2695839777"/>
              </p:ext>
            </p:extLst>
          </p:nvPr>
        </p:nvGraphicFramePr>
        <p:xfrm>
          <a:off x="203030" y="1973448"/>
          <a:ext cx="4439458" cy="1908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10"/>
          <p:cNvSpPr/>
          <p:nvPr/>
        </p:nvSpPr>
        <p:spPr>
          <a:xfrm>
            <a:off x="432044" y="1442539"/>
            <a:ext cx="4067946" cy="53091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Pamatskolas beigušie neturpina mācības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100" b="0" i="0" u="none" strike="noStrike" kern="1200" cap="none" spc="0" baseline="0" dirty="0">
                <a:solidFill>
                  <a:srgbClr val="000000"/>
                </a:solidFill>
                <a:uFillTx/>
                <a:latin typeface="Segoe UI" pitchFamily="34"/>
                <a:ea typeface="Segoe UI" pitchFamily="34"/>
                <a:cs typeface="Segoe UI" pitchFamily="34"/>
              </a:rPr>
              <a:t>% no kopā beigušajiem</a:t>
            </a:r>
          </a:p>
        </p:txBody>
      </p:sp>
      <p:grpSp>
        <p:nvGrpSpPr>
          <p:cNvPr id="5" name="Object 268"/>
          <p:cNvGrpSpPr/>
          <p:nvPr/>
        </p:nvGrpSpPr>
        <p:grpSpPr>
          <a:xfrm>
            <a:off x="4702942" y="2244111"/>
            <a:ext cx="4104458" cy="4026670"/>
            <a:chOff x="4702942" y="2244111"/>
            <a:chExt cx="4104458" cy="4026670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526394644"/>
                </p:ext>
              </p:extLst>
            </p:nvPr>
          </p:nvGraphicFramePr>
          <p:xfrm>
            <a:off x="4702942" y="2244111"/>
            <a:ext cx="4104458" cy="40266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2"/>
            <p:cNvSpPr txBox="1"/>
            <p:nvPr/>
          </p:nvSpPr>
          <p:spPr>
            <a:xfrm>
              <a:off x="7405186" y="3775008"/>
              <a:ext cx="1213235" cy="37830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anchor="b" anchorCtr="1" compatLnSpc="1"/>
            <a:lstStyle/>
            <a:p>
              <a:pPr marL="0" marR="0" lvl="0" indent="0" algn="ct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lv-LV" sz="1000" b="0" i="0" u="none" strike="noStrike" kern="0" cap="none" spc="0" baseline="0">
                  <a:solidFill>
                    <a:srgbClr val="000000"/>
                  </a:solidFill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Bezdarba līmenis 2022  – </a:t>
              </a:r>
              <a:r>
                <a:rPr lang="lv-LV" sz="1000" b="1" i="0" u="none" strike="noStrike" kern="0" cap="none" spc="0" baseline="0">
                  <a:solidFill>
                    <a:srgbClr val="000000"/>
                  </a:solidFill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24,2%</a:t>
              </a:r>
              <a:endParaRPr lang="en-US" sz="1000" b="1" i="0" u="none" strike="noStrike" kern="0" cap="none" spc="0" baseline="0">
                <a:solidFill>
                  <a:srgbClr val="000000"/>
                </a:solidFill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8" name="Rectangle 12"/>
          <p:cNvSpPr/>
          <p:nvPr/>
        </p:nvSpPr>
        <p:spPr>
          <a:xfrm>
            <a:off x="4691128" y="1412775"/>
            <a:ext cx="4417374" cy="70788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Darbaspēka pieprasījums un piedāvājums ar vidējo vispārējo un pamatizglītību</a:t>
            </a:r>
            <a:br>
              <a:rPr lang="lv-LV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lv-LV" sz="1100" b="0" i="0" u="none" strike="noStrike" kern="1200" cap="none" spc="0" baseline="0" dirty="0">
                <a:solidFill>
                  <a:srgbClr val="000000"/>
                </a:solidFill>
                <a:uFillTx/>
                <a:latin typeface="Segoe UI" pitchFamily="34"/>
                <a:ea typeface="Segoe UI" pitchFamily="34"/>
                <a:cs typeface="Segoe UI" pitchFamily="34"/>
              </a:rPr>
              <a:t>(tūkst.)</a:t>
            </a:r>
            <a:endParaRPr lang="lv-LV" sz="1400" b="0" i="0" u="none" strike="noStrike" kern="1200" cap="none" spc="0" baseline="0" dirty="0">
              <a:solidFill>
                <a:srgbClr val="000000"/>
              </a:solidFill>
              <a:uFillTx/>
              <a:latin typeface="Segoe UI" pitchFamily="34"/>
              <a:ea typeface="Segoe UI" pitchFamily="34"/>
              <a:cs typeface="Segoe UI" pitchFamily="34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984056" y="4025828"/>
            <a:ext cx="1144426" cy="4873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000" b="0" i="0" u="none" strike="noStrike" kern="0" cap="none" spc="0" baseline="0" dirty="0">
                <a:solidFill>
                  <a:srgbClr val="000000"/>
                </a:solidFill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Bezdarba līmenis 2007 – </a:t>
            </a:r>
            <a:r>
              <a:rPr lang="lv-LV" sz="1000" b="1" i="0" u="none" strike="noStrike" kern="0" cap="none" spc="0" baseline="0" dirty="0">
                <a:solidFill>
                  <a:srgbClr val="000000"/>
                </a:solidFill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7,9%</a:t>
            </a:r>
            <a:endParaRPr lang="en-US" sz="1000" b="1" i="0" u="none" strike="noStrike" kern="0" cap="none" spc="0" baseline="0" dirty="0">
              <a:solidFill>
                <a:srgbClr val="000000"/>
              </a:solidFill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5796794" y="5414052"/>
            <a:ext cx="1367402" cy="5254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/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000" b="0" i="0" u="none" strike="noStrike" kern="0" cap="none" spc="0" baseline="0" dirty="0">
                <a:solidFill>
                  <a:srgbClr val="000000"/>
                </a:solidFill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Bezdarba līmenis 2010  – </a:t>
            </a:r>
            <a:r>
              <a:rPr lang="lv-LV" sz="1000" b="1" i="0" u="none" strike="noStrike" kern="0" cap="none" spc="0" baseline="0" dirty="0">
                <a:solidFill>
                  <a:srgbClr val="000000"/>
                </a:solidFill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26,5%</a:t>
            </a:r>
            <a:endParaRPr lang="en-US" sz="1000" b="1" i="0" u="none" strike="noStrike" kern="0" cap="none" spc="0" baseline="0" dirty="0">
              <a:solidFill>
                <a:srgbClr val="000000"/>
              </a:solidFill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hart 15"/>
          <p:cNvGraphicFramePr/>
          <p:nvPr>
            <p:extLst>
              <p:ext uri="{D42A27DB-BD31-4B8C-83A1-F6EECF244321}">
                <p14:modId xmlns:p14="http://schemas.microsoft.com/office/powerpoint/2010/main" val="758535570"/>
              </p:ext>
            </p:extLst>
          </p:nvPr>
        </p:nvGraphicFramePr>
        <p:xfrm>
          <a:off x="203030" y="4587105"/>
          <a:ext cx="4439458" cy="1925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6"/>
          <p:cNvSpPr/>
          <p:nvPr/>
        </p:nvSpPr>
        <p:spPr>
          <a:xfrm>
            <a:off x="368987" y="4025828"/>
            <a:ext cx="4067946" cy="50783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Vidusskolu beigušie neturpina mācības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lv-LV" sz="1050" b="0" i="0" u="none" strike="noStrike" kern="1200" cap="none" spc="0" baseline="0" dirty="0">
                <a:solidFill>
                  <a:srgbClr val="000000"/>
                </a:solidFill>
                <a:uFillTx/>
                <a:latin typeface="Segoe UI" pitchFamily="34"/>
                <a:ea typeface="Segoe UI" pitchFamily="34"/>
                <a:cs typeface="Segoe UI" pitchFamily="34"/>
              </a:rPr>
              <a:t>% no kopā beigušajiem</a:t>
            </a:r>
          </a:p>
        </p:txBody>
      </p:sp>
      <p:sp>
        <p:nvSpPr>
          <p:cNvPr id="13" name="Slide Number Placeholder 3"/>
          <p:cNvSpPr txBox="1"/>
          <p:nvPr/>
        </p:nvSpPr>
        <p:spPr>
          <a:xfrm>
            <a:off x="8401498" y="6436571"/>
            <a:ext cx="634995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D5E021-276A-45E9-8618-42669C3287ED}" type="slidenum">
              <a:t>11</a:t>
            </a:fld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42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150" y="227864"/>
            <a:ext cx="5906277" cy="1036642"/>
          </a:xfrm>
        </p:spPr>
        <p:txBody>
          <a:bodyPr anchor="b">
            <a:normAutofit/>
          </a:bodyPr>
          <a:lstStyle/>
          <a:p>
            <a:r>
              <a:rPr lang="lv-LV" sz="2600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ZEMA IESAISTĪŠANĀS PIEAUGUŠO IZGLĪTĪBĀ</a:t>
            </a:r>
            <a:endParaRPr lang="lv-LV" sz="2000" b="0" dirty="0">
              <a:solidFill>
                <a:srgbClr val="228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593435721"/>
              </p:ext>
            </p:extLst>
          </p:nvPr>
        </p:nvGraphicFramePr>
        <p:xfrm>
          <a:off x="4721563" y="1854087"/>
          <a:ext cx="3810878" cy="167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2983315542"/>
              </p:ext>
            </p:extLst>
          </p:nvPr>
        </p:nvGraphicFramePr>
        <p:xfrm>
          <a:off x="4721563" y="4067574"/>
          <a:ext cx="3810878" cy="1796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20"/>
          <p:cNvSpPr/>
          <p:nvPr/>
        </p:nvSpPr>
        <p:spPr>
          <a:xfrm>
            <a:off x="4788024" y="1268760"/>
            <a:ext cx="4032448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Iedzīvotāju skaits formālajā izglītībā</a:t>
            </a:r>
          </a:p>
          <a:p>
            <a:pPr algn="ctr">
              <a:spcBef>
                <a:spcPts val="300"/>
              </a:spcBef>
            </a:pPr>
            <a:r>
              <a:rPr lang="lv-LV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tūkstošos</a:t>
            </a:r>
            <a:endParaRPr lang="lv-LV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1392423"/>
            <a:ext cx="4415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3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Iedzīvotāju iesaistīšanās līmenis mūžizglītībā</a:t>
            </a:r>
          </a:p>
          <a:p>
            <a:pPr algn="ctr"/>
            <a:r>
              <a:rPr lang="lv-LV" sz="11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(īpatsvars no iedzīvotājiem vecuma grupā 25-64 gadi, %)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644008" y="3728645"/>
            <a:ext cx="442243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3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Darbaspēka piedāvājums ar vidējo vispārējo un pamatizglītību,</a:t>
            </a:r>
            <a:r>
              <a:rPr lang="lv-LV" sz="13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v-LV" sz="11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tūkstošos</a:t>
            </a:r>
            <a:endParaRPr lang="lv-LV" sz="1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24" name="Object 5"/>
          <p:cNvGraphicFramePr/>
          <p:nvPr>
            <p:extLst>
              <p:ext uri="{D42A27DB-BD31-4B8C-83A1-F6EECF244321}">
                <p14:modId xmlns:p14="http://schemas.microsoft.com/office/powerpoint/2010/main" val="1688197802"/>
              </p:ext>
            </p:extLst>
          </p:nvPr>
        </p:nvGraphicFramePr>
        <p:xfrm>
          <a:off x="539553" y="2132855"/>
          <a:ext cx="3744416" cy="36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683568" y="6048672"/>
            <a:ext cx="7721878" cy="764704"/>
          </a:xfrm>
        </p:spPr>
        <p:txBody>
          <a:bodyPr>
            <a:normAutofit/>
          </a:bodyPr>
          <a:lstStyle/>
          <a:p>
            <a:r>
              <a:rPr lang="lv-LV" sz="1200" dirty="0" smtClean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Pieaugušo izglītības pakalpojumi nepieciešami profesionālās mobilitātes veicināšanai, it īpaši no sektoriem ar zemu produktivitāti uz sektoriem ar augstāku. Pieaugušo izglītība nepieciešama iedzīvotāju ar zemu izglītību, </a:t>
            </a:r>
            <a:r>
              <a:rPr lang="en-US" sz="1200" dirty="0" smtClean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j</a:t>
            </a:r>
            <a:r>
              <a:rPr lang="lv-LV" sz="1200" dirty="0" smtClean="0"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auniešu, kas neturpina mācības, un pirmspensijas vecuma iedzīvotāju pārkvalifikācija un iesastīšanai darba tirgū.</a:t>
            </a:r>
            <a:endParaRPr lang="lv-LV" sz="1200" dirty="0"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01496" y="6436568"/>
            <a:ext cx="635000" cy="304800"/>
          </a:xfrm>
          <a:prstGeom prst="rect">
            <a:avLst/>
          </a:prstGeom>
        </p:spPr>
        <p:txBody>
          <a:bodyPr/>
          <a:lstStyle/>
          <a:p>
            <a:pPr algn="r"/>
            <a:fld id="{2F6BC9EE-DA85-4834-881C-C5ADD47D5D49}" type="slidenum">
              <a:rPr lang="en-US" altLang="lv-LV" sz="1200"/>
              <a:pPr algn="r"/>
              <a:t>12</a:t>
            </a:fld>
            <a:endParaRPr lang="en-US" altLang="lv-LV" sz="1200" dirty="0"/>
          </a:p>
        </p:txBody>
      </p:sp>
    </p:spTree>
    <p:extLst>
      <p:ext uri="{BB962C8B-B14F-4D97-AF65-F5344CB8AC3E}">
        <p14:creationId xmlns:p14="http://schemas.microsoft.com/office/powerpoint/2010/main" val="186805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angle 230"/>
          <p:cNvSpPr/>
          <p:nvPr/>
        </p:nvSpPr>
        <p:spPr>
          <a:xfrm>
            <a:off x="4645378" y="1997423"/>
            <a:ext cx="3940946" cy="47221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401636" y="2008277"/>
            <a:ext cx="4168328" cy="4700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20149" y="631730"/>
            <a:ext cx="6096000" cy="631317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lv-LV" altLang="lv-LV" sz="2600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IZGLĪTĪBAS SISTĒMA </a:t>
            </a:r>
            <a:r>
              <a:rPr lang="lv-LV" altLang="lv-LV" sz="2600" dirty="0" smtClean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/>
            </a:r>
            <a:br>
              <a:rPr lang="lv-LV" altLang="lv-LV" sz="2600" dirty="0" smtClean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</a:br>
            <a:r>
              <a:rPr lang="lv-LV" altLang="lv-LV" sz="2600" dirty="0" smtClean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UN </a:t>
            </a:r>
            <a:r>
              <a:rPr lang="lv-LV" altLang="lv-LV" sz="2600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DARBA TIRGUS DISPROPORCIJAS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436120" y="5857815"/>
            <a:ext cx="2251912" cy="758353"/>
          </a:xfrm>
          <a:prstGeom prst="roundRect">
            <a:avLst>
              <a:gd name="adj" fmla="val 7561"/>
            </a:avLst>
          </a:prstGeom>
          <a:solidFill>
            <a:schemeClr val="bg1">
              <a:lumMod val="65000"/>
            </a:schemeClr>
          </a:solidFill>
          <a:ln w="317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Neturpina mācības pēc pamata un vidējās vispārējās izglītības  </a:t>
            </a:r>
          </a:p>
          <a:p>
            <a:pPr algn="ctr"/>
            <a:r>
              <a:rPr lang="lv-LV" sz="11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‘700</a:t>
            </a:r>
            <a:endParaRPr lang="lv-LV" sz="1100" b="1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91880" y="4779040"/>
            <a:ext cx="2160240" cy="972000"/>
          </a:xfrm>
          <a:prstGeom prst="roundRect">
            <a:avLst>
              <a:gd name="adj" fmla="val 6182"/>
            </a:avLst>
          </a:prstGeom>
          <a:solidFill>
            <a:schemeClr val="accent4">
              <a:lumMod val="75000"/>
            </a:schemeClr>
          </a:solidFill>
          <a:ln w="317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Vidējā profesionālā izglītība</a:t>
            </a:r>
          </a:p>
          <a:p>
            <a:pPr algn="ctr"/>
            <a:r>
              <a:rPr lang="lv-LV" sz="11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‘200</a:t>
            </a:r>
            <a:endParaRPr lang="lv-LV" sz="1100" b="1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79540" y="2874006"/>
            <a:ext cx="2160240" cy="1029127"/>
          </a:xfrm>
          <a:prstGeom prst="roundRect">
            <a:avLst>
              <a:gd name="adj" fmla="val 6182"/>
            </a:avLst>
          </a:prstGeom>
          <a:solidFill>
            <a:schemeClr val="accent3"/>
          </a:solidFill>
          <a:ln w="31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Sociālās un humanitārās zinātnes</a:t>
            </a:r>
          </a:p>
          <a:p>
            <a:pPr algn="ctr"/>
            <a:r>
              <a:rPr lang="lv-LV" sz="11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8 ‘400</a:t>
            </a:r>
            <a:endParaRPr lang="lv-LV" sz="1100" b="1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91880" y="2393896"/>
            <a:ext cx="2160240" cy="396000"/>
          </a:xfrm>
          <a:prstGeom prst="roundRect">
            <a:avLst>
              <a:gd name="adj" fmla="val 12479"/>
            </a:avLst>
          </a:prstGeom>
          <a:solidFill>
            <a:schemeClr val="accent3">
              <a:lumMod val="75000"/>
            </a:schemeClr>
          </a:solidFill>
          <a:ln w="31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STEM augstākā izglītība</a:t>
            </a:r>
          </a:p>
          <a:p>
            <a:pPr algn="ctr"/>
            <a:r>
              <a:rPr lang="lv-LV" sz="11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‘400</a:t>
            </a:r>
            <a:endParaRPr lang="lv-LV" sz="1100" b="1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11560" y="1984153"/>
            <a:ext cx="7896200" cy="13979"/>
          </a:xfrm>
          <a:prstGeom prst="line">
            <a:avLst/>
          </a:prstGeom>
          <a:ln w="22225">
            <a:solidFill>
              <a:srgbClr val="228B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57547" y="1607088"/>
            <a:ext cx="2634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>
                <a:solidFill>
                  <a:prstClr val="black"/>
                </a:solidFill>
              </a:rPr>
              <a:t>Darbaspēka pārpalikums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97534" y="158536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prstClr val="black"/>
                </a:solidFill>
              </a:rPr>
              <a:t>Darbaspēka iztrūkums</a:t>
            </a:r>
            <a:endParaRPr lang="lv-LV" b="1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665" y="2911391"/>
            <a:ext cx="1173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b="1" dirty="0" smtClean="0">
                <a:solidFill>
                  <a:srgbClr val="C0504D"/>
                </a:solidFill>
                <a:ea typeface="Calibri" panose="020F0502020204030204" pitchFamily="34" charset="0"/>
              </a:rPr>
              <a:t>+10 ‘000</a:t>
            </a:r>
            <a:endParaRPr lang="lv-LV" b="1" dirty="0">
              <a:solidFill>
                <a:srgbClr val="C0504D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99398" y="2274061"/>
            <a:ext cx="10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>
                <a:solidFill>
                  <a:srgbClr val="9BBB59"/>
                </a:solidFill>
                <a:ea typeface="Calibri" panose="020F0502020204030204" pitchFamily="34" charset="0"/>
              </a:rPr>
              <a:t>- 16 ’000</a:t>
            </a:r>
            <a:endParaRPr lang="lv-LV" b="1" dirty="0">
              <a:solidFill>
                <a:srgbClr val="9BBB59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77304" y="4809106"/>
            <a:ext cx="10632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>
                <a:solidFill>
                  <a:srgbClr val="9BBB59"/>
                </a:solidFill>
                <a:ea typeface="Calibri" panose="020F0502020204030204" pitchFamily="34" charset="0"/>
              </a:rPr>
              <a:t>- 30 ‘000</a:t>
            </a:r>
            <a:endParaRPr lang="lv-LV" b="1" dirty="0">
              <a:solidFill>
                <a:srgbClr val="9BBB59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0780" y="5717798"/>
            <a:ext cx="1110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b="1" dirty="0">
                <a:solidFill>
                  <a:srgbClr val="C0504D"/>
                </a:solidFill>
                <a:ea typeface="Calibri" panose="020F0502020204030204" pitchFamily="34" charset="0"/>
              </a:rPr>
              <a:t>+</a:t>
            </a:r>
            <a:r>
              <a:rPr lang="lv-LV" b="1" dirty="0" smtClean="0">
                <a:solidFill>
                  <a:srgbClr val="C0504D"/>
                </a:solidFill>
                <a:ea typeface="Calibri" panose="020F0502020204030204" pitchFamily="34" charset="0"/>
              </a:rPr>
              <a:t>82 ‘000</a:t>
            </a:r>
            <a:endParaRPr lang="lv-LV" b="1" dirty="0">
              <a:solidFill>
                <a:srgbClr val="C0504D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1920" y="157789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 smtClean="0">
                <a:solidFill>
                  <a:prstClr val="black"/>
                </a:solidFill>
              </a:rPr>
              <a:t>Absolventi</a:t>
            </a:r>
            <a:endParaRPr lang="lv-LV" b="1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79540" y="3979334"/>
            <a:ext cx="2160240" cy="693126"/>
          </a:xfrm>
          <a:prstGeom prst="roundRect">
            <a:avLst>
              <a:gd name="adj" fmla="val 6182"/>
            </a:avLst>
          </a:prstGeom>
          <a:solidFill>
            <a:schemeClr val="accent3"/>
          </a:solidFill>
          <a:ln w="317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Pārējā augstākā izglītība </a:t>
            </a:r>
          </a:p>
          <a:p>
            <a:pPr algn="ctr"/>
            <a:r>
              <a:rPr lang="lv-LV" sz="1100" b="1" dirty="0" smtClean="0">
                <a:solidFill>
                  <a:prstClr val="white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 ‘300</a:t>
            </a:r>
            <a:endParaRPr lang="lv-LV" sz="1100" b="1" dirty="0">
              <a:solidFill>
                <a:prstClr val="white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061601" y="6035460"/>
            <a:ext cx="113056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>
                <a:solidFill>
                  <a:prstClr val="black"/>
                </a:solidFill>
                <a:ea typeface="Calibri" panose="020F0502020204030204" pitchFamily="34" charset="0"/>
              </a:rPr>
              <a:t>d</a:t>
            </a:r>
            <a:r>
              <a:rPr lang="lv-LV" sz="1200" dirty="0" smtClean="0">
                <a:solidFill>
                  <a:prstClr val="black"/>
                </a:solidFill>
                <a:ea typeface="Calibri" panose="020F0502020204030204" pitchFamily="34" charset="0"/>
              </a:rPr>
              <a:t>arba vietas</a:t>
            </a:r>
          </a:p>
          <a:p>
            <a:r>
              <a:rPr lang="lv-LV" sz="1200" dirty="0" smtClean="0">
                <a:solidFill>
                  <a:prstClr val="black"/>
                </a:solidFill>
              </a:rPr>
              <a:t>darbaspēks</a:t>
            </a:r>
            <a:endParaRPr lang="lv-LV" sz="1200" dirty="0">
              <a:solidFill>
                <a:prstClr val="black"/>
              </a:solidFill>
            </a:endParaRPr>
          </a:p>
        </p:txBody>
      </p:sp>
      <p:grpSp>
        <p:nvGrpSpPr>
          <p:cNvPr id="315" name="Group 314"/>
          <p:cNvGrpSpPr/>
          <p:nvPr/>
        </p:nvGrpSpPr>
        <p:grpSpPr>
          <a:xfrm>
            <a:off x="1090675" y="3404426"/>
            <a:ext cx="2338144" cy="284619"/>
            <a:chOff x="1050126" y="3454716"/>
            <a:chExt cx="2338144" cy="284619"/>
          </a:xfrm>
        </p:grpSpPr>
        <p:sp>
          <p:nvSpPr>
            <p:cNvPr id="316" name="Rectangle 315"/>
            <p:cNvSpPr/>
            <p:nvPr/>
          </p:nvSpPr>
          <p:spPr>
            <a:xfrm>
              <a:off x="3157437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3011879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2882304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2736746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2597403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2451845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2322270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2176712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2030851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1885293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1755718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1610160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1470817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1325259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1195684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1050126" y="3462336"/>
              <a:ext cx="230833" cy="276999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353" name="Group 352"/>
          <p:cNvGrpSpPr/>
          <p:nvPr/>
        </p:nvGrpSpPr>
        <p:grpSpPr>
          <a:xfrm>
            <a:off x="1300521" y="3248769"/>
            <a:ext cx="2066567" cy="149863"/>
            <a:chOff x="1300521" y="3046360"/>
            <a:chExt cx="1983463" cy="149863"/>
          </a:xfrm>
        </p:grpSpPr>
        <p:sp>
          <p:nvSpPr>
            <p:cNvPr id="332" name="Rectangle 331"/>
            <p:cNvSpPr/>
            <p:nvPr/>
          </p:nvSpPr>
          <p:spPr>
            <a:xfrm>
              <a:off x="1300521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1430096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157103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143657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1706409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183598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1976921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184246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2106770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2236345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237728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224282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250658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2636157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277709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2642635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2906631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3036206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317714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304268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</p:grpSp>
      <p:grpSp>
        <p:nvGrpSpPr>
          <p:cNvPr id="354" name="Group 353"/>
          <p:cNvGrpSpPr/>
          <p:nvPr/>
        </p:nvGrpSpPr>
        <p:grpSpPr>
          <a:xfrm>
            <a:off x="1058110" y="6358625"/>
            <a:ext cx="2338144" cy="290969"/>
            <a:chOff x="1050126" y="3454716"/>
            <a:chExt cx="2338144" cy="290969"/>
          </a:xfrm>
        </p:grpSpPr>
        <p:sp>
          <p:nvSpPr>
            <p:cNvPr id="355" name="Rectangle 354"/>
            <p:cNvSpPr/>
            <p:nvPr/>
          </p:nvSpPr>
          <p:spPr>
            <a:xfrm>
              <a:off x="3157437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3011879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2882304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2736746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2597403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2451845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2322270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2176712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2030851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1885293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1755718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1617780" y="346233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1492407" y="3468686"/>
              <a:ext cx="230833" cy="276999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1344309" y="3461066"/>
              <a:ext cx="230833" cy="276999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1195684" y="3461066"/>
              <a:ext cx="230833" cy="276999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1050126" y="3461066"/>
              <a:ext cx="230833" cy="276999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371" name="Group 370"/>
          <p:cNvGrpSpPr/>
          <p:nvPr/>
        </p:nvGrpSpPr>
        <p:grpSpPr>
          <a:xfrm>
            <a:off x="1548943" y="5989352"/>
            <a:ext cx="1784721" cy="149863"/>
            <a:chOff x="1571033" y="3046360"/>
            <a:chExt cx="1712951" cy="149863"/>
          </a:xfrm>
        </p:grpSpPr>
        <p:sp>
          <p:nvSpPr>
            <p:cNvPr id="374" name="Rectangle 373"/>
            <p:cNvSpPr/>
            <p:nvPr/>
          </p:nvSpPr>
          <p:spPr>
            <a:xfrm>
              <a:off x="157103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1706409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183598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1976921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184246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2106770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2236345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237728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224282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250658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2636157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277709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2642635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2906631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3036206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317714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304268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</p:grpSp>
      <p:grpSp>
        <p:nvGrpSpPr>
          <p:cNvPr id="392" name="Group 391"/>
          <p:cNvGrpSpPr/>
          <p:nvPr/>
        </p:nvGrpSpPr>
        <p:grpSpPr>
          <a:xfrm>
            <a:off x="1689991" y="5802339"/>
            <a:ext cx="1643673" cy="149863"/>
            <a:chOff x="1706409" y="3046360"/>
            <a:chExt cx="1577575" cy="149863"/>
          </a:xfrm>
        </p:grpSpPr>
        <p:sp>
          <p:nvSpPr>
            <p:cNvPr id="397" name="Rectangle 396"/>
            <p:cNvSpPr/>
            <p:nvPr/>
          </p:nvSpPr>
          <p:spPr>
            <a:xfrm>
              <a:off x="1706409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183598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1976921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184246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2106770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2236345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237728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224282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250658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2636157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277709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2642635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2906631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3036206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317714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304268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1058110" y="6148323"/>
            <a:ext cx="2338144" cy="276999"/>
            <a:chOff x="1050126" y="3454716"/>
            <a:chExt cx="2338144" cy="276999"/>
          </a:xfrm>
        </p:grpSpPr>
        <p:sp>
          <p:nvSpPr>
            <p:cNvPr id="414" name="Rectangle 413"/>
            <p:cNvSpPr/>
            <p:nvPr/>
          </p:nvSpPr>
          <p:spPr>
            <a:xfrm>
              <a:off x="3157437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3011879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2882304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2736746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2597403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2451845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2322270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2176712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2030851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1885293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1755718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1489867" y="3454716"/>
              <a:ext cx="230833" cy="276999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1344309" y="3454716"/>
              <a:ext cx="230833" cy="276999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 smtClean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1195684" y="3454716"/>
              <a:ext cx="230833" cy="276999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1050126" y="3454716"/>
              <a:ext cx="230833" cy="276999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1633020" y="345471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469" name="Group 468"/>
          <p:cNvGrpSpPr/>
          <p:nvPr/>
        </p:nvGrpSpPr>
        <p:grpSpPr>
          <a:xfrm>
            <a:off x="5686152" y="2552844"/>
            <a:ext cx="927585" cy="276999"/>
            <a:chOff x="5913013" y="3353589"/>
            <a:chExt cx="927585" cy="276999"/>
          </a:xfrm>
        </p:grpSpPr>
        <p:sp>
          <p:nvSpPr>
            <p:cNvPr id="440" name="Rectangle 439"/>
            <p:cNvSpPr/>
            <p:nvPr/>
          </p:nvSpPr>
          <p:spPr>
            <a:xfrm>
              <a:off x="6609765" y="3353589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6473047" y="3353589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6332251" y="3353589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6192908" y="3353589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6047350" y="3353589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913013" y="3353589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468" name="Group 467"/>
          <p:cNvGrpSpPr/>
          <p:nvPr/>
        </p:nvGrpSpPr>
        <p:grpSpPr>
          <a:xfrm>
            <a:off x="5750440" y="2397187"/>
            <a:ext cx="1086351" cy="152244"/>
            <a:chOff x="5977301" y="3197932"/>
            <a:chExt cx="1086351" cy="152244"/>
          </a:xfrm>
        </p:grpSpPr>
        <p:sp>
          <p:nvSpPr>
            <p:cNvPr id="448" name="Rectangle 447"/>
            <p:cNvSpPr/>
            <p:nvPr/>
          </p:nvSpPr>
          <p:spPr>
            <a:xfrm>
              <a:off x="5977301" y="3197932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2305" y="3197932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259147" y="3197932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6119054" y="3197932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6400195" y="3197932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6535199" y="3197932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6682041" y="3197932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6541948" y="3197932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6952335" y="3200313"/>
              <a:ext cx="111317" cy="14986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</p:grpSp>
      <p:grpSp>
        <p:nvGrpSpPr>
          <p:cNvPr id="508" name="Group 507"/>
          <p:cNvGrpSpPr/>
          <p:nvPr/>
        </p:nvGrpSpPr>
        <p:grpSpPr>
          <a:xfrm>
            <a:off x="5692035" y="4073149"/>
            <a:ext cx="1357419" cy="432656"/>
            <a:chOff x="6020244" y="3248769"/>
            <a:chExt cx="1357419" cy="432656"/>
          </a:xfrm>
        </p:grpSpPr>
        <p:sp>
          <p:nvSpPr>
            <p:cNvPr id="477" name="Rectangle 476"/>
            <p:cNvSpPr/>
            <p:nvPr/>
          </p:nvSpPr>
          <p:spPr>
            <a:xfrm>
              <a:off x="7146830" y="340442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7001272" y="340442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855411" y="340442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709853" y="340442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6580278" y="340442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6434720" y="340442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6295377" y="340442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6149819" y="340442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6020244" y="3404426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6084532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219536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66378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6226285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6507426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6642430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6789272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6649179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6924562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7059566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7206408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7066315" y="3248769"/>
              <a:ext cx="111317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</p:grpSp>
      <p:grpSp>
        <p:nvGrpSpPr>
          <p:cNvPr id="526" name="Group 525"/>
          <p:cNvGrpSpPr/>
          <p:nvPr/>
        </p:nvGrpSpPr>
        <p:grpSpPr>
          <a:xfrm>
            <a:off x="5750440" y="5026034"/>
            <a:ext cx="1644628" cy="149863"/>
            <a:chOff x="1571033" y="3046360"/>
            <a:chExt cx="1578492" cy="149863"/>
          </a:xfrm>
        </p:grpSpPr>
        <p:sp>
          <p:nvSpPr>
            <p:cNvPr id="527" name="Rectangle 526"/>
            <p:cNvSpPr/>
            <p:nvPr/>
          </p:nvSpPr>
          <p:spPr>
            <a:xfrm>
              <a:off x="157103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28" name="Rectangle 527"/>
            <p:cNvSpPr/>
            <p:nvPr/>
          </p:nvSpPr>
          <p:spPr>
            <a:xfrm>
              <a:off x="1706409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29" name="Rectangle 528"/>
            <p:cNvSpPr/>
            <p:nvPr/>
          </p:nvSpPr>
          <p:spPr>
            <a:xfrm>
              <a:off x="183598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30" name="Rectangle 529"/>
            <p:cNvSpPr/>
            <p:nvPr/>
          </p:nvSpPr>
          <p:spPr>
            <a:xfrm>
              <a:off x="1976921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31" name="Rectangle 530"/>
            <p:cNvSpPr/>
            <p:nvPr/>
          </p:nvSpPr>
          <p:spPr>
            <a:xfrm>
              <a:off x="184246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32" name="Rectangle 531"/>
            <p:cNvSpPr/>
            <p:nvPr/>
          </p:nvSpPr>
          <p:spPr>
            <a:xfrm>
              <a:off x="2106770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33" name="Rectangle 532"/>
            <p:cNvSpPr/>
            <p:nvPr/>
          </p:nvSpPr>
          <p:spPr>
            <a:xfrm>
              <a:off x="2236345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34" name="Rectangle 533"/>
            <p:cNvSpPr/>
            <p:nvPr/>
          </p:nvSpPr>
          <p:spPr>
            <a:xfrm>
              <a:off x="237728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35" name="Rectangle 534"/>
            <p:cNvSpPr/>
            <p:nvPr/>
          </p:nvSpPr>
          <p:spPr>
            <a:xfrm>
              <a:off x="224282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36" name="Rectangle 535"/>
            <p:cNvSpPr/>
            <p:nvPr/>
          </p:nvSpPr>
          <p:spPr>
            <a:xfrm>
              <a:off x="250658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37" name="Rectangle 536"/>
            <p:cNvSpPr/>
            <p:nvPr/>
          </p:nvSpPr>
          <p:spPr>
            <a:xfrm>
              <a:off x="2636157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38" name="Rectangle 537"/>
            <p:cNvSpPr/>
            <p:nvPr/>
          </p:nvSpPr>
          <p:spPr>
            <a:xfrm>
              <a:off x="277709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39" name="Rectangle 538"/>
            <p:cNvSpPr/>
            <p:nvPr/>
          </p:nvSpPr>
          <p:spPr>
            <a:xfrm>
              <a:off x="2642635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40" name="Rectangle 539"/>
            <p:cNvSpPr/>
            <p:nvPr/>
          </p:nvSpPr>
          <p:spPr>
            <a:xfrm>
              <a:off x="2906631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41" name="Rectangle 540"/>
            <p:cNvSpPr/>
            <p:nvPr/>
          </p:nvSpPr>
          <p:spPr>
            <a:xfrm>
              <a:off x="3036206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43" name="Rectangle 542"/>
            <p:cNvSpPr/>
            <p:nvPr/>
          </p:nvSpPr>
          <p:spPr>
            <a:xfrm>
              <a:off x="304268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</p:grpSp>
      <p:grpSp>
        <p:nvGrpSpPr>
          <p:cNvPr id="596" name="Group 595"/>
          <p:cNvGrpSpPr/>
          <p:nvPr/>
        </p:nvGrpSpPr>
        <p:grpSpPr>
          <a:xfrm>
            <a:off x="5680298" y="5185005"/>
            <a:ext cx="1771895" cy="487301"/>
            <a:chOff x="1309542" y="4977998"/>
            <a:chExt cx="1771895" cy="487301"/>
          </a:xfrm>
        </p:grpSpPr>
        <p:sp>
          <p:nvSpPr>
            <p:cNvPr id="511" name="Rectangle 510"/>
            <p:cNvSpPr/>
            <p:nvPr/>
          </p:nvSpPr>
          <p:spPr>
            <a:xfrm>
              <a:off x="2850604" y="5188300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2721029" y="5188300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2575471" y="5188300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2436128" y="5188300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2290570" y="5188300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2160995" y="5188300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2015437" y="5188300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1869576" y="5188300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1724018" y="5188300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1594443" y="5188300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521" name="Rectangle 520"/>
            <p:cNvSpPr/>
            <p:nvPr/>
          </p:nvSpPr>
          <p:spPr>
            <a:xfrm>
              <a:off x="1448885" y="5188300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522" name="Rectangle 521"/>
            <p:cNvSpPr/>
            <p:nvPr/>
          </p:nvSpPr>
          <p:spPr>
            <a:xfrm>
              <a:off x="1309542" y="5188300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564" name="Rectangle 563"/>
            <p:cNvSpPr/>
            <p:nvPr/>
          </p:nvSpPr>
          <p:spPr>
            <a:xfrm>
              <a:off x="2721029" y="4977998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565" name="Rectangle 564"/>
            <p:cNvSpPr/>
            <p:nvPr/>
          </p:nvSpPr>
          <p:spPr>
            <a:xfrm>
              <a:off x="2575471" y="4977998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566" name="Rectangle 565"/>
            <p:cNvSpPr/>
            <p:nvPr/>
          </p:nvSpPr>
          <p:spPr>
            <a:xfrm>
              <a:off x="2436128" y="4977998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567" name="Rectangle 566"/>
            <p:cNvSpPr/>
            <p:nvPr/>
          </p:nvSpPr>
          <p:spPr>
            <a:xfrm>
              <a:off x="2290570" y="4977998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568" name="Rectangle 567"/>
            <p:cNvSpPr/>
            <p:nvPr/>
          </p:nvSpPr>
          <p:spPr>
            <a:xfrm>
              <a:off x="2160995" y="4977998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569" name="Rectangle 568"/>
            <p:cNvSpPr/>
            <p:nvPr/>
          </p:nvSpPr>
          <p:spPr>
            <a:xfrm>
              <a:off x="2015437" y="4977998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570" name="Rectangle 569"/>
            <p:cNvSpPr/>
            <p:nvPr/>
          </p:nvSpPr>
          <p:spPr>
            <a:xfrm>
              <a:off x="1869576" y="4977998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571" name="Rectangle 570"/>
            <p:cNvSpPr/>
            <p:nvPr/>
          </p:nvSpPr>
          <p:spPr>
            <a:xfrm>
              <a:off x="1724018" y="4977998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572" name="Rectangle 571"/>
            <p:cNvSpPr/>
            <p:nvPr/>
          </p:nvSpPr>
          <p:spPr>
            <a:xfrm>
              <a:off x="1594443" y="4977998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573" name="Rectangle 572"/>
            <p:cNvSpPr/>
            <p:nvPr/>
          </p:nvSpPr>
          <p:spPr>
            <a:xfrm>
              <a:off x="1448885" y="4977998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sp>
          <p:nvSpPr>
            <p:cNvPr id="574" name="Rectangle 573"/>
            <p:cNvSpPr/>
            <p:nvPr/>
          </p:nvSpPr>
          <p:spPr>
            <a:xfrm>
              <a:off x="1309542" y="4977998"/>
              <a:ext cx="23083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lv-LV" b="1" dirty="0">
                  <a:solidFill>
                    <a:srgbClr val="4F81BD">
                      <a:lumMod val="60000"/>
                      <a:lumOff val="40000"/>
                    </a:srgbClr>
                  </a:solidFill>
                  <a:sym typeface="Webdings" panose="05030102010509060703" pitchFamily="18" charset="2"/>
                </a:rPr>
                <a:t></a:t>
              </a:r>
              <a:endParaRPr lang="lv-LV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</p:grpSp>
      <p:grpSp>
        <p:nvGrpSpPr>
          <p:cNvPr id="578" name="Group 577"/>
          <p:cNvGrpSpPr/>
          <p:nvPr/>
        </p:nvGrpSpPr>
        <p:grpSpPr>
          <a:xfrm>
            <a:off x="5750440" y="4836184"/>
            <a:ext cx="1644628" cy="149863"/>
            <a:chOff x="1571033" y="3046360"/>
            <a:chExt cx="1578492" cy="149863"/>
          </a:xfrm>
        </p:grpSpPr>
        <p:sp>
          <p:nvSpPr>
            <p:cNvPr id="579" name="Rectangle 578"/>
            <p:cNvSpPr/>
            <p:nvPr/>
          </p:nvSpPr>
          <p:spPr>
            <a:xfrm>
              <a:off x="157103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80" name="Rectangle 579"/>
            <p:cNvSpPr/>
            <p:nvPr/>
          </p:nvSpPr>
          <p:spPr>
            <a:xfrm>
              <a:off x="1706409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81" name="Rectangle 580"/>
            <p:cNvSpPr/>
            <p:nvPr/>
          </p:nvSpPr>
          <p:spPr>
            <a:xfrm>
              <a:off x="183598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82" name="Rectangle 581"/>
            <p:cNvSpPr/>
            <p:nvPr/>
          </p:nvSpPr>
          <p:spPr>
            <a:xfrm>
              <a:off x="1976921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83" name="Rectangle 582"/>
            <p:cNvSpPr/>
            <p:nvPr/>
          </p:nvSpPr>
          <p:spPr>
            <a:xfrm>
              <a:off x="184246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84" name="Rectangle 583"/>
            <p:cNvSpPr/>
            <p:nvPr/>
          </p:nvSpPr>
          <p:spPr>
            <a:xfrm>
              <a:off x="2106770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85" name="Rectangle 584"/>
            <p:cNvSpPr/>
            <p:nvPr/>
          </p:nvSpPr>
          <p:spPr>
            <a:xfrm>
              <a:off x="2236345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86" name="Rectangle 585"/>
            <p:cNvSpPr/>
            <p:nvPr/>
          </p:nvSpPr>
          <p:spPr>
            <a:xfrm>
              <a:off x="237728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87" name="Rectangle 586"/>
            <p:cNvSpPr/>
            <p:nvPr/>
          </p:nvSpPr>
          <p:spPr>
            <a:xfrm>
              <a:off x="2242823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88" name="Rectangle 587"/>
            <p:cNvSpPr/>
            <p:nvPr/>
          </p:nvSpPr>
          <p:spPr>
            <a:xfrm>
              <a:off x="2506582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89" name="Rectangle 588"/>
            <p:cNvSpPr/>
            <p:nvPr/>
          </p:nvSpPr>
          <p:spPr>
            <a:xfrm>
              <a:off x="2636157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90" name="Rectangle 589"/>
            <p:cNvSpPr/>
            <p:nvPr/>
          </p:nvSpPr>
          <p:spPr>
            <a:xfrm>
              <a:off x="2777094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91" name="Rectangle 590"/>
            <p:cNvSpPr/>
            <p:nvPr/>
          </p:nvSpPr>
          <p:spPr>
            <a:xfrm>
              <a:off x="2642635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92" name="Rectangle 591"/>
            <p:cNvSpPr/>
            <p:nvPr/>
          </p:nvSpPr>
          <p:spPr>
            <a:xfrm>
              <a:off x="2906631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93" name="Rectangle 592"/>
            <p:cNvSpPr/>
            <p:nvPr/>
          </p:nvSpPr>
          <p:spPr>
            <a:xfrm>
              <a:off x="3036206" y="3046360"/>
              <a:ext cx="106841" cy="149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  <p:sp>
          <p:nvSpPr>
            <p:cNvPr id="595" name="Rectangle 594"/>
            <p:cNvSpPr/>
            <p:nvPr/>
          </p:nvSpPr>
          <p:spPr>
            <a:xfrm>
              <a:off x="3042684" y="3046360"/>
              <a:ext cx="106841" cy="14986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>
                <a:solidFill>
                  <a:prstClr val="white"/>
                </a:solidFill>
              </a:endParaRPr>
            </a:p>
          </p:txBody>
        </p:sp>
      </p:grpSp>
      <p:sp>
        <p:nvSpPr>
          <p:cNvPr id="598" name="Rectangle 597"/>
          <p:cNvSpPr/>
          <p:nvPr/>
        </p:nvSpPr>
        <p:spPr>
          <a:xfrm>
            <a:off x="6881650" y="6310249"/>
            <a:ext cx="230833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/>
            <a:r>
              <a:rPr lang="lv-LV" b="1" dirty="0">
                <a:solidFill>
                  <a:srgbClr val="4F81BD">
                    <a:lumMod val="60000"/>
                    <a:lumOff val="40000"/>
                  </a:srgbClr>
                </a:solidFill>
                <a:sym typeface="Webdings" panose="05030102010509060703" pitchFamily="18" charset="2"/>
              </a:rPr>
              <a:t></a:t>
            </a:r>
            <a:endParaRPr lang="lv-LV" b="1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99" name="Rectangle 598"/>
          <p:cNvSpPr/>
          <p:nvPr/>
        </p:nvSpPr>
        <p:spPr>
          <a:xfrm>
            <a:off x="6941407" y="6121570"/>
            <a:ext cx="111317" cy="1498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6591508" y="2398219"/>
            <a:ext cx="111317" cy="151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>
              <a:solidFill>
                <a:prstClr val="white"/>
              </a:solidFill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7419478" y="4836184"/>
            <a:ext cx="111317" cy="1498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7419478" y="5026034"/>
            <a:ext cx="111317" cy="1498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prstClr val="white"/>
              </a:solidFill>
            </a:endParaRPr>
          </a:p>
        </p:txBody>
      </p:sp>
      <p:sp>
        <p:nvSpPr>
          <p:cNvPr id="234" name="Slide Number Placeholder 3"/>
          <p:cNvSpPr txBox="1"/>
          <p:nvPr/>
        </p:nvSpPr>
        <p:spPr>
          <a:xfrm>
            <a:off x="8401498" y="6436571"/>
            <a:ext cx="634995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D5E021-276A-45E9-8618-42669C3287ED}" type="slidenum">
              <a:t>13</a:t>
            </a:fld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69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48641" y="1622257"/>
            <a:ext cx="817035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lv-LV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	Līdz 2020 gadam</a:t>
            </a:r>
          </a:p>
          <a:p>
            <a:pPr marL="361950" lvl="1" indent="-361950">
              <a:buFont typeface="+mj-lt"/>
              <a:buAutoNum type="arabicPeriod"/>
            </a:pPr>
            <a:endParaRPr lang="lv-LV" sz="16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lvl="1" indent="-361950">
              <a:buFont typeface="+mj-lt"/>
              <a:buAutoNum type="arabicPeriod"/>
            </a:pPr>
            <a:r>
              <a:rPr lang="lv-LV" dirty="0" smtClean="0">
                <a:latin typeface="Segoe UI" panose="020B0502040204020203" pitchFamily="34" charset="0"/>
                <a:cs typeface="Segoe UI" panose="020B0502040204020203" pitchFamily="34" charset="0"/>
              </a:rPr>
              <a:t>Ievērojami palielināt audzēkņu skaitu, kas spēj labi nokārtot eksāmenu </a:t>
            </a:r>
            <a:r>
              <a:rPr lang="lv-LV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lv-LV" sz="1400" i="1" dirty="0">
                <a:latin typeface="Segoe UI" panose="020B0502040204020203" pitchFamily="34" charset="0"/>
                <a:cs typeface="Segoe UI" panose="020B0502040204020203" pitchFamily="34" charset="0"/>
              </a:rPr>
              <a:t>spēj izpildīt &gt;50% eksāmena vai iegūt B2 valodas </a:t>
            </a:r>
            <a:r>
              <a:rPr lang="lv-LV" sz="1400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pakāpi)</a:t>
            </a:r>
            <a:endParaRPr lang="lv-LV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19150" lvl="2" indent="-361950">
              <a:buFont typeface="Wingdings" panose="05000000000000000000" pitchFamily="2" charset="2"/>
              <a:buChar char="v"/>
            </a:pPr>
            <a:r>
              <a:rPr lang="lv-LV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matemātikā no 36% līdz 55%</a:t>
            </a:r>
            <a:endParaRPr lang="lv-LV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19150" lvl="2" indent="-361950">
              <a:buFont typeface="Wingdings" panose="05000000000000000000" pitchFamily="2" charset="2"/>
              <a:buChar char="v"/>
            </a:pPr>
            <a:r>
              <a:rPr lang="lv-LV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dabas zinībās no 18% līdz 40%</a:t>
            </a:r>
            <a:endParaRPr lang="lv-LV" sz="1600" i="1" dirty="0" smtClean="0">
              <a:solidFill>
                <a:srgbClr val="7F7F7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819150" lvl="2" indent="-361950">
              <a:buFont typeface="Wingdings" panose="05000000000000000000" pitchFamily="2" charset="2"/>
              <a:buChar char="v"/>
            </a:pPr>
            <a:r>
              <a:rPr lang="lv-LV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svešvalodās no 28% līdz 65%</a:t>
            </a:r>
            <a:endParaRPr lang="lv-LV" sz="1600" i="1" dirty="0">
              <a:solidFill>
                <a:srgbClr val="7F7F7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lvl="2"/>
            <a:r>
              <a:rPr lang="lv-LV" dirty="0" smtClean="0">
                <a:latin typeface="Segoe UI" panose="020B0502040204020203" pitchFamily="34" charset="0"/>
                <a:cs typeface="Segoe UI" panose="020B0502040204020203" pitchFamily="34" charset="0"/>
              </a:rPr>
              <a:t>no </a:t>
            </a:r>
            <a:r>
              <a:rPr lang="lv-LV" dirty="0">
                <a:latin typeface="Segoe UI" panose="020B0502040204020203" pitchFamily="34" charset="0"/>
                <a:cs typeface="Segoe UI" panose="020B0502040204020203" pitchFamily="34" charset="0"/>
              </a:rPr>
              <a:t>centralizēto eksāmenu </a:t>
            </a:r>
            <a:r>
              <a:rPr lang="lv-LV" dirty="0" smtClean="0">
                <a:latin typeface="Segoe UI" panose="020B0502040204020203" pitchFamily="34" charset="0"/>
                <a:cs typeface="Segoe UI" panose="020B0502040204020203" pitchFamily="34" charset="0"/>
              </a:rPr>
              <a:t>kārtotāju kopskaita</a:t>
            </a:r>
          </a:p>
          <a:p>
            <a:pPr marL="342900" lvl="1" indent="-342900">
              <a:buFont typeface="+mj-lt"/>
              <a:buAutoNum type="arabicPeriod"/>
            </a:pPr>
            <a:endParaRPr lang="lv-LV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lv-LV" dirty="0" smtClean="0">
                <a:latin typeface="Segoe UI" panose="020B0502040204020203" pitchFamily="34" charset="0"/>
                <a:cs typeface="Segoe UI" panose="020B0502040204020203" pitchFamily="34" charset="0"/>
              </a:rPr>
              <a:t>Panākt augstskolu absolventu pieaugumu </a:t>
            </a:r>
            <a:r>
              <a:rPr lang="lv-LV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eksaktajās un </a:t>
            </a:r>
            <a:br>
              <a:rPr lang="lv-LV" b="1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lv-LV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inženierzinātnēs no 20% līdz 30%</a:t>
            </a:r>
            <a:r>
              <a:rPr lang="lv-LV" dirty="0" smtClean="0">
                <a:latin typeface="Segoe UI" panose="020B0502040204020203" pitchFamily="34" charset="0"/>
                <a:cs typeface="Segoe UI" panose="020B0502040204020203" pitchFamily="34" charset="0"/>
              </a:rPr>
              <a:t> no kopskaita</a:t>
            </a:r>
            <a:endParaRPr lang="lv-LV" sz="1600" i="1" dirty="0" smtClean="0">
              <a:solidFill>
                <a:srgbClr val="7F7F7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1" indent="-342900">
              <a:buFont typeface="+mj-lt"/>
              <a:buAutoNum type="arabicPeriod"/>
            </a:pPr>
            <a:endParaRPr lang="lv-LV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lvl="1" indent="-361950">
              <a:buFont typeface="+mj-lt"/>
              <a:buAutoNum type="arabicPeriod"/>
            </a:pPr>
            <a:r>
              <a:rPr lang="lv-LV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v-LV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Samazināt jauniešu skaitu bez profesijas</a:t>
            </a:r>
            <a:r>
              <a:rPr lang="lv-LV" dirty="0" smtClean="0">
                <a:latin typeface="Segoe UI" panose="020B0502040204020203" pitchFamily="34" charset="0"/>
                <a:cs typeface="Segoe UI" panose="020B0502040204020203" pitchFamily="34" charset="0"/>
              </a:rPr>
              <a:t>; panākt lai profesionālo izglītību izvēlas vismaz 50% pamatskolu beigušo</a:t>
            </a:r>
          </a:p>
          <a:p>
            <a:pPr marL="361950" lvl="1" indent="-361950">
              <a:buFont typeface="+mj-lt"/>
              <a:buAutoNum type="arabicPeriod"/>
            </a:pPr>
            <a:endParaRPr lang="lv-LV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1950" lvl="1" indent="-361950">
              <a:buFont typeface="+mj-lt"/>
              <a:buAutoNum type="arabicPeriod"/>
            </a:pPr>
            <a:r>
              <a:rPr lang="lv-LV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v-LV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Pieaugušo</a:t>
            </a:r>
            <a:r>
              <a:rPr lang="lv-LV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v-LV" b="1" dirty="0">
                <a:latin typeface="Segoe UI" panose="020B0502040204020203" pitchFamily="34" charset="0"/>
                <a:cs typeface="Segoe UI" panose="020B0502040204020203" pitchFamily="34" charset="0"/>
              </a:rPr>
              <a:t>izglītības sistēma</a:t>
            </a:r>
            <a:r>
              <a:rPr lang="lv-LV" dirty="0">
                <a:latin typeface="Segoe UI" panose="020B0502040204020203" pitchFamily="34" charset="0"/>
                <a:cs typeface="Segoe UI" panose="020B0502040204020203" pitchFamily="34" charset="0"/>
              </a:rPr>
              <a:t>, kas spēj ātri pielāgoties tirgus vajadzībām</a:t>
            </a:r>
            <a:endParaRPr lang="lv-LV" sz="1600" i="1" dirty="0" smtClean="0">
              <a:solidFill>
                <a:srgbClr val="7F7F7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8401498" y="6436571"/>
            <a:ext cx="634995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D5E021-276A-45E9-8618-42669C3287ED}" type="slidenum">
              <a:t>14</a:t>
            </a:fld>
            <a:endParaRPr lang="en-US" sz="1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18511" y="232645"/>
            <a:ext cx="6428793" cy="1036642"/>
          </a:xfrm>
        </p:spPr>
        <p:txBody>
          <a:bodyPr anchor="b">
            <a:normAutofit/>
          </a:bodyPr>
          <a:lstStyle/>
          <a:p>
            <a:r>
              <a:rPr lang="lv-LV" sz="2600" dirty="0" smtClean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MĒRĶI DARBA </a:t>
            </a:r>
            <a:r>
              <a:rPr lang="lv-LV" sz="2600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TIRGUS </a:t>
            </a:r>
            <a:r>
              <a:rPr lang="lv-LV" sz="2600" dirty="0" smtClean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TRANSFORMĀCIJAI</a:t>
            </a:r>
            <a:endParaRPr lang="lv-LV" sz="2600" dirty="0">
              <a:solidFill>
                <a:srgbClr val="228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1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511" y="232645"/>
            <a:ext cx="6428793" cy="1036642"/>
          </a:xfrm>
        </p:spPr>
        <p:txBody>
          <a:bodyPr anchor="b">
            <a:normAutofit/>
          </a:bodyPr>
          <a:lstStyle/>
          <a:p>
            <a:r>
              <a:rPr lang="lv-LV" sz="2600" dirty="0" smtClean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MĒRĶI</a:t>
            </a:r>
            <a:endParaRPr lang="lv-LV" sz="2600" dirty="0">
              <a:solidFill>
                <a:srgbClr val="228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sp>
        <p:nvSpPr>
          <p:cNvPr id="5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01496" y="6436568"/>
            <a:ext cx="635000" cy="304800"/>
          </a:xfrm>
          <a:prstGeom prst="rect">
            <a:avLst/>
          </a:prstGeom>
        </p:spPr>
        <p:txBody>
          <a:bodyPr/>
          <a:lstStyle/>
          <a:p>
            <a:pPr algn="r"/>
            <a:fld id="{2F6BC9EE-DA85-4834-881C-C5ADD47D5D49}" type="slidenum">
              <a:rPr lang="en-US" altLang="lv-LV" sz="1200"/>
              <a:pPr algn="r"/>
              <a:t>15</a:t>
            </a:fld>
            <a:endParaRPr lang="en-US" altLang="lv-LV" sz="1200" dirty="0"/>
          </a:p>
        </p:txBody>
      </p:sp>
      <p:sp>
        <p:nvSpPr>
          <p:cNvPr id="3" name="Rectangle 2"/>
          <p:cNvSpPr/>
          <p:nvPr/>
        </p:nvSpPr>
        <p:spPr>
          <a:xfrm>
            <a:off x="290945" y="1693706"/>
            <a:ext cx="861198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u="sng" dirty="0"/>
              <a:t>VIRSMĒRĶIS</a:t>
            </a:r>
          </a:p>
          <a:p>
            <a:r>
              <a:rPr lang="lv-LV" dirty="0" err="1"/>
              <a:t>Cilvēkkapitāla</a:t>
            </a:r>
            <a:r>
              <a:rPr lang="lv-LV" dirty="0"/>
              <a:t> stiprināšana, pieaugušo izglītības sistēma, kas spēj ātri pielāgoties tirgus vajadzībām.</a:t>
            </a:r>
          </a:p>
          <a:p>
            <a:endParaRPr lang="lv-LV" dirty="0"/>
          </a:p>
          <a:p>
            <a:r>
              <a:rPr lang="lv-LV" b="1" u="sng" dirty="0"/>
              <a:t>MĒRĶI</a:t>
            </a:r>
          </a:p>
          <a:p>
            <a:endParaRPr lang="lv-LV" sz="900" b="1" u="sng" dirty="0"/>
          </a:p>
          <a:p>
            <a:pPr marL="457200" indent="-457200">
              <a:buFont typeface="+mj-lt"/>
              <a:buAutoNum type="arabicPeriod"/>
            </a:pPr>
            <a:r>
              <a:rPr lang="lv-LV" dirty="0"/>
              <a:t>Izglītības sistēmai nepieļaut mazkvalificēto darbinieku skaita pieaugumu</a:t>
            </a:r>
            <a:br>
              <a:rPr lang="lv-LV" dirty="0"/>
            </a:br>
            <a:r>
              <a:rPr lang="lv-LV" i="1" dirty="0"/>
              <a:t>(vispārējās vidējās izglītības beidzēji, kas neturpina mācības)</a:t>
            </a:r>
          </a:p>
          <a:p>
            <a:pPr marL="457200" indent="-457200">
              <a:buFont typeface="+mj-lt"/>
              <a:buAutoNum type="arabicPeriod"/>
            </a:pPr>
            <a:endParaRPr lang="lv-LV" dirty="0"/>
          </a:p>
          <a:p>
            <a:pPr marL="457200" indent="-457200">
              <a:buFont typeface="+mj-lt"/>
              <a:buAutoNum type="arabicPeriod"/>
            </a:pPr>
            <a:r>
              <a:rPr lang="lv-LV" dirty="0"/>
              <a:t>Samazināt mazkvalificēto darbinieku skaitu</a:t>
            </a:r>
            <a:br>
              <a:rPr lang="lv-LV" dirty="0"/>
            </a:br>
            <a:r>
              <a:rPr lang="lv-LV" i="1" dirty="0"/>
              <a:t>31% darbaspēka 2016.gadā </a:t>
            </a:r>
            <a:r>
              <a:rPr lang="lv-LV" i="1" dirty="0">
                <a:sym typeface="Symbol" panose="05050102010706020507" pitchFamily="18" charset="2"/>
              </a:rPr>
              <a:t> 20% darbaspēka 2020.gadā</a:t>
            </a:r>
            <a:endParaRPr lang="lv-LV" i="1" dirty="0"/>
          </a:p>
          <a:p>
            <a:pPr marL="457200" indent="-457200">
              <a:buFont typeface="+mj-lt"/>
              <a:buAutoNum type="arabicPeriod"/>
            </a:pPr>
            <a:endParaRPr lang="lv-LV" dirty="0"/>
          </a:p>
          <a:p>
            <a:pPr marL="457200" indent="-457200">
              <a:buFont typeface="+mj-lt"/>
              <a:buAutoNum type="arabicPeriod"/>
            </a:pPr>
            <a:r>
              <a:rPr lang="lv-LV" dirty="0"/>
              <a:t>Nodrošināt darbiniekus perspektīvajām tautsaimniecības nozarēm (RIS3)</a:t>
            </a:r>
            <a:br>
              <a:rPr lang="lv-LV" dirty="0"/>
            </a:br>
            <a:r>
              <a:rPr lang="lv-LV" dirty="0"/>
              <a:t>	</a:t>
            </a:r>
          </a:p>
          <a:p>
            <a:endParaRPr lang="lv-LV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4" t="50972" r="17104" b="35098"/>
          <a:stretch/>
        </p:blipFill>
        <p:spPr bwMode="auto">
          <a:xfrm>
            <a:off x="472595" y="5217775"/>
            <a:ext cx="8588279" cy="100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38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74073" y="1622257"/>
            <a:ext cx="857042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lv-LV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3 ministru Nodarbinātības Padome</a:t>
            </a:r>
            <a:endParaRPr lang="lv-LV" sz="1400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1"/>
            <a:r>
              <a:rPr lang="lv-LV" b="1" dirty="0" smtClean="0">
                <a:solidFill>
                  <a:srgbClr val="0B76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Jūlijs</a:t>
            </a:r>
          </a:p>
          <a:p>
            <a:pPr marL="285750" lvl="1" indent="-285750">
              <a:buClr>
                <a:srgbClr val="0B768B"/>
              </a:buClr>
              <a:buFont typeface="Wingdings" panose="05000000000000000000" pitchFamily="2" charset="2"/>
              <a:buChar char="q"/>
            </a:pPr>
            <a:r>
              <a:rPr lang="lv-LV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darba </a:t>
            </a:r>
            <a:r>
              <a:rPr lang="lv-LV" b="1" dirty="0">
                <a:latin typeface="Segoe UI" panose="020B0502040204020203" pitchFamily="34" charset="0"/>
                <a:cs typeface="Segoe UI" panose="020B0502040204020203" pitchFamily="34" charset="0"/>
              </a:rPr>
              <a:t>tirgus </a:t>
            </a:r>
            <a:r>
              <a:rPr lang="lv-LV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disproporcijas un reformas </a:t>
            </a:r>
            <a:r>
              <a:rPr lang="lv-LV" dirty="0" smtClean="0">
                <a:latin typeface="Segoe UI" panose="020B0502040204020203" pitchFamily="34" charset="0"/>
                <a:cs typeface="Segoe UI" panose="020B0502040204020203" pitchFamily="34" charset="0"/>
              </a:rPr>
              <a:t>izglītībā straujākai </a:t>
            </a:r>
            <a:r>
              <a:rPr lang="lv-LV" dirty="0">
                <a:latin typeface="Segoe UI" panose="020B0502040204020203" pitchFamily="34" charset="0"/>
                <a:cs typeface="Segoe UI" panose="020B0502040204020203" pitchFamily="34" charset="0"/>
              </a:rPr>
              <a:t>ekonomikas </a:t>
            </a:r>
            <a:r>
              <a:rPr lang="lv-LV" dirty="0" smtClean="0">
                <a:latin typeface="Segoe UI" panose="020B0502040204020203" pitchFamily="34" charset="0"/>
                <a:cs typeface="Segoe UI" panose="020B0502040204020203" pitchFamily="34" charset="0"/>
              </a:rPr>
              <a:t>izaugsmei, IZM, LM un EM plānotie pasākumi.</a:t>
            </a:r>
            <a:endParaRPr lang="lv-LV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1"/>
            <a:endParaRPr lang="lv-LV" b="1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1"/>
            <a:r>
              <a:rPr lang="lv-LV" b="1" dirty="0" smtClean="0">
                <a:solidFill>
                  <a:srgbClr val="0B76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Septembris</a:t>
            </a:r>
          </a:p>
          <a:p>
            <a:pPr marL="285750" lvl="1" indent="-285750">
              <a:buClr>
                <a:srgbClr val="0B768B"/>
              </a:buClr>
              <a:buFont typeface="Wingdings" panose="05000000000000000000" pitchFamily="2" charset="2"/>
              <a:buChar char="q"/>
            </a:pPr>
            <a:r>
              <a:rPr lang="lv-LV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Pieaugušo </a:t>
            </a:r>
            <a:r>
              <a:rPr lang="lv-LV" b="1" dirty="0">
                <a:latin typeface="Segoe UI" panose="020B0502040204020203" pitchFamily="34" charset="0"/>
                <a:cs typeface="Segoe UI" panose="020B0502040204020203" pitchFamily="34" charset="0"/>
              </a:rPr>
              <a:t>izglītība, </a:t>
            </a:r>
            <a:r>
              <a:rPr lang="lv-LV" dirty="0">
                <a:latin typeface="Segoe UI" panose="020B0502040204020203" pitchFamily="34" charset="0"/>
                <a:cs typeface="Segoe UI" panose="020B0502040204020203" pitchFamily="34" charset="0"/>
              </a:rPr>
              <a:t>sistēmiskas pieejas ieviešana pieaugušo izglītībā - LM, IZM un EM sadarbība ES fondu finansēto projektu </a:t>
            </a:r>
            <a:r>
              <a:rPr lang="lv-LV" dirty="0" smtClean="0">
                <a:latin typeface="Segoe UI" panose="020B0502040204020203" pitchFamily="34" charset="0"/>
                <a:cs typeface="Segoe UI" panose="020B0502040204020203" pitchFamily="34" charset="0"/>
              </a:rPr>
              <a:t>ieviešanā.</a:t>
            </a:r>
            <a:endParaRPr lang="lv-LV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1"/>
            <a:endParaRPr lang="lv-LV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1"/>
            <a:r>
              <a:rPr lang="lv-LV" b="1" dirty="0" smtClean="0">
                <a:solidFill>
                  <a:srgbClr val="0B76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Oktobris</a:t>
            </a:r>
            <a:endParaRPr lang="lv-LV" b="1" dirty="0">
              <a:solidFill>
                <a:srgbClr val="0B768B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1" indent="-285750">
              <a:buClr>
                <a:srgbClr val="0B768B"/>
              </a:buClr>
              <a:buFont typeface="Wingdings" panose="05000000000000000000" pitchFamily="2" charset="2"/>
              <a:buChar char="q"/>
            </a:pPr>
            <a:r>
              <a:rPr lang="lv-LV" dirty="0" smtClean="0">
                <a:latin typeface="Segoe UI" panose="020B0502040204020203" pitchFamily="34" charset="0"/>
                <a:cs typeface="Segoe UI" panose="020B0502040204020203" pitchFamily="34" charset="0"/>
              </a:rPr>
              <a:t>Mācību </a:t>
            </a:r>
            <a:r>
              <a:rPr lang="lv-LV" dirty="0">
                <a:latin typeface="Segoe UI" panose="020B0502040204020203" pitchFamily="34" charset="0"/>
                <a:cs typeface="Segoe UI" panose="020B0502040204020203" pitchFamily="34" charset="0"/>
              </a:rPr>
              <a:t>saturs un vide </a:t>
            </a:r>
            <a:r>
              <a:rPr lang="lv-LV" b="1" dirty="0">
                <a:latin typeface="Segoe UI" panose="020B0502040204020203" pitchFamily="34" charset="0"/>
                <a:cs typeface="Segoe UI" panose="020B0502040204020203" pitchFamily="34" charset="0"/>
              </a:rPr>
              <a:t>vispārējās vidējās izglītības iestādēs</a:t>
            </a:r>
            <a:r>
              <a:rPr lang="lv-LV" dirty="0">
                <a:latin typeface="Segoe UI" panose="020B0502040204020203" pitchFamily="34" charset="0"/>
                <a:cs typeface="Segoe UI" panose="020B0502040204020203" pitchFamily="34" charset="0"/>
              </a:rPr>
              <a:t>, skolu tīkla optimizēšana</a:t>
            </a:r>
            <a:r>
              <a:rPr lang="lv-LV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0" lvl="1"/>
            <a:endParaRPr lang="lv-LV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1"/>
            <a:r>
              <a:rPr lang="lv-LV" b="1" dirty="0" smtClean="0">
                <a:solidFill>
                  <a:srgbClr val="0B76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Novembris</a:t>
            </a:r>
          </a:p>
          <a:p>
            <a:pPr marL="285750" lvl="1" indent="-285750">
              <a:buClr>
                <a:srgbClr val="0B768B"/>
              </a:buClr>
              <a:buFont typeface="Wingdings" panose="05000000000000000000" pitchFamily="2" charset="2"/>
              <a:buChar char="q"/>
            </a:pPr>
            <a:r>
              <a:rPr lang="lv-LV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Augstākā </a:t>
            </a:r>
            <a:r>
              <a:rPr lang="lv-LV" b="1" dirty="0">
                <a:latin typeface="Segoe UI" panose="020B0502040204020203" pitchFamily="34" charset="0"/>
                <a:cs typeface="Segoe UI" panose="020B0502040204020203" pitchFamily="34" charset="0"/>
              </a:rPr>
              <a:t>izglītība </a:t>
            </a:r>
            <a:r>
              <a:rPr lang="lv-LV" dirty="0">
                <a:latin typeface="Segoe UI" panose="020B0502040204020203" pitchFamily="34" charset="0"/>
                <a:cs typeface="Segoe UI" panose="020B0502040204020203" pitchFamily="34" charset="0"/>
              </a:rPr>
              <a:t>(programmu akreditāciju, NEP, studiju beidzēju </a:t>
            </a:r>
            <a:r>
              <a:rPr lang="lv-LV" dirty="0" smtClean="0">
                <a:latin typeface="Segoe UI" panose="020B0502040204020203" pitchFamily="34" charset="0"/>
                <a:cs typeface="Segoe UI" panose="020B0502040204020203" pitchFamily="34" charset="0"/>
              </a:rPr>
              <a:t>monitorings</a:t>
            </a:r>
          </a:p>
          <a:p>
            <a:pPr marL="0" lvl="1"/>
            <a:endParaRPr lang="lv-LV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lvl="1"/>
            <a:r>
              <a:rPr lang="lv-LV" b="1" dirty="0" smtClean="0">
                <a:solidFill>
                  <a:srgbClr val="0B768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Decembris</a:t>
            </a:r>
          </a:p>
          <a:p>
            <a:pPr marL="0" lvl="1"/>
            <a:r>
              <a:rPr lang="lv-LV" dirty="0" smtClean="0">
                <a:latin typeface="Segoe UI" panose="020B0502040204020203" pitchFamily="34" charset="0"/>
                <a:cs typeface="Segoe UI" panose="020B0502040204020203" pitchFamily="34" charset="0"/>
              </a:rPr>
              <a:t>…</a:t>
            </a:r>
            <a:endParaRPr lang="lv-LV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Slide Number Placeholder 3"/>
          <p:cNvSpPr txBox="1"/>
          <p:nvPr/>
        </p:nvSpPr>
        <p:spPr>
          <a:xfrm>
            <a:off x="8401498" y="6436571"/>
            <a:ext cx="634995" cy="3047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D5E021-276A-45E9-8618-42669C3287ED}" type="slidenum">
              <a:rPr sz="1200">
                <a:solidFill>
                  <a:schemeClr val="tx1">
                    <a:tint val="75000"/>
                  </a:schemeClr>
                </a:solidFill>
              </a:rPr>
              <a:t>16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18511" y="232645"/>
            <a:ext cx="6428793" cy="1036642"/>
          </a:xfrm>
        </p:spPr>
        <p:txBody>
          <a:bodyPr anchor="b">
            <a:normAutofit/>
          </a:bodyPr>
          <a:lstStyle/>
          <a:p>
            <a:r>
              <a:rPr lang="lv-LV" sz="2600" dirty="0" smtClean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TĀLĀKĀ RĪCĪBA</a:t>
            </a:r>
            <a:endParaRPr lang="lv-LV" sz="2600" dirty="0">
              <a:solidFill>
                <a:srgbClr val="228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2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3479800"/>
            <a:ext cx="7772400" cy="14224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lv-LV" altLang="lv-LV" sz="4400" b="1" dirty="0" smtClean="0">
                <a:solidFill>
                  <a:srgbClr val="228B9D"/>
                </a:solidFill>
                <a:ea typeface="ＭＳ Ｐゴシック" pitchFamily="34" charset="-128"/>
              </a:rPr>
              <a:t>Paldies!</a:t>
            </a:r>
            <a:endParaRPr lang="en-US" altLang="lv-LV" sz="4400" b="1" dirty="0" smtClean="0">
              <a:solidFill>
                <a:srgbClr val="228B9D"/>
              </a:solidFill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lv-LV" altLang="lv-LV" sz="4000" dirty="0" smtClean="0">
              <a:ea typeface="ＭＳ Ｐゴシック" pitchFamily="34" charset="-128"/>
            </a:endParaRPr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85800" y="4902200"/>
            <a:ext cx="7772400" cy="16430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b="1" dirty="0" smtClean="0">
                <a:cs typeface="Arial" pitchFamily="34" charset="0"/>
              </a:rPr>
              <a:t>Ekonomikas ministrija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 smtClean="0">
                <a:cs typeface="Arial" pitchFamily="34" charset="0"/>
              </a:rPr>
              <a:t>Adrese: Brīvības </a:t>
            </a:r>
            <a:r>
              <a:rPr lang="lv-LV" altLang="lv-LV" dirty="0">
                <a:cs typeface="Arial" pitchFamily="34" charset="0"/>
              </a:rPr>
              <a:t>iela 55, Rīga, LV-1519</a:t>
            </a:r>
            <a:br>
              <a:rPr lang="lv-LV" altLang="lv-LV" dirty="0">
                <a:cs typeface="Arial" pitchFamily="34" charset="0"/>
              </a:rPr>
            </a:br>
            <a:r>
              <a:rPr lang="lv-LV" altLang="lv-LV" dirty="0" smtClean="0">
                <a:cs typeface="Arial" pitchFamily="34" charset="0"/>
              </a:rPr>
              <a:t>Tālrunis: +</a:t>
            </a:r>
            <a:r>
              <a:rPr lang="lv-LV" altLang="lv-LV" dirty="0">
                <a:cs typeface="Arial" pitchFamily="34" charset="0"/>
              </a:rPr>
              <a:t>371 6 7013 100</a:t>
            </a:r>
            <a:br>
              <a:rPr lang="lv-LV" altLang="lv-LV" dirty="0">
                <a:cs typeface="Arial" pitchFamily="34" charset="0"/>
              </a:rPr>
            </a:br>
            <a:r>
              <a:rPr lang="lv-LV" altLang="lv-LV" dirty="0">
                <a:cs typeface="Arial" pitchFamily="34" charset="0"/>
              </a:rPr>
              <a:t>Fakss: </a:t>
            </a:r>
            <a:r>
              <a:rPr lang="lv-LV" altLang="lv-LV" dirty="0" smtClean="0">
                <a:cs typeface="Arial" pitchFamily="34" charset="0"/>
              </a:rPr>
              <a:t>+</a:t>
            </a:r>
            <a:r>
              <a:rPr lang="lv-LV" altLang="lv-LV" dirty="0">
                <a:cs typeface="Arial" pitchFamily="34" charset="0"/>
              </a:rPr>
              <a:t>371 6 7280 882</a:t>
            </a:r>
            <a:r>
              <a:rPr lang="lv-LV" altLang="lv-LV" dirty="0">
                <a:solidFill>
                  <a:srgbClr val="005374"/>
                </a:solidFill>
                <a:cs typeface="Arial" pitchFamily="34" charset="0"/>
              </a:rPr>
              <a:t/>
            </a:r>
            <a:br>
              <a:rPr lang="lv-LV" altLang="lv-LV" dirty="0">
                <a:solidFill>
                  <a:srgbClr val="005374"/>
                </a:solidFill>
                <a:cs typeface="Arial" pitchFamily="34" charset="0"/>
              </a:rPr>
            </a:br>
            <a:r>
              <a:rPr lang="lv-LV" altLang="lv-LV" dirty="0">
                <a:cs typeface="Arial" pitchFamily="34" charset="0"/>
              </a:rPr>
              <a:t>E-pasts:</a:t>
            </a:r>
            <a:r>
              <a:rPr lang="lv-LV" altLang="lv-LV" dirty="0">
                <a:solidFill>
                  <a:srgbClr val="83D7EA"/>
                </a:solidFill>
                <a:cs typeface="Arial" pitchFamily="34" charset="0"/>
              </a:rPr>
              <a:t> </a:t>
            </a:r>
            <a:r>
              <a:rPr lang="lv-LV" altLang="lv-LV" dirty="0" err="1" smtClean="0">
                <a:solidFill>
                  <a:srgbClr val="83D7EA"/>
                </a:solidFill>
                <a:cs typeface="Arial" pitchFamily="34" charset="0"/>
                <a:hlinkClick r:id="rId3"/>
              </a:rPr>
              <a:t>pasts@em.gov.lv</a:t>
            </a:r>
            <a:endParaRPr lang="lv-LV" altLang="lv-LV" dirty="0">
              <a:solidFill>
                <a:srgbClr val="83D7EA"/>
              </a:solidFill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 err="1" smtClean="0">
                <a:cs typeface="Arial" pitchFamily="34" charset="0"/>
              </a:rPr>
              <a:t>Mājaslapa</a:t>
            </a:r>
            <a:r>
              <a:rPr lang="lv-LV" altLang="lv-LV" dirty="0">
                <a:cs typeface="Arial" pitchFamily="34" charset="0"/>
              </a:rPr>
              <a:t>:</a:t>
            </a:r>
            <a:r>
              <a:rPr lang="lv-LV" altLang="lv-LV" dirty="0">
                <a:solidFill>
                  <a:srgbClr val="005374"/>
                </a:solidFill>
                <a:cs typeface="Arial" pitchFamily="34" charset="0"/>
              </a:rPr>
              <a:t> </a:t>
            </a:r>
            <a:r>
              <a:rPr lang="lv-LV" altLang="lv-LV" dirty="0" err="1" smtClean="0">
                <a:solidFill>
                  <a:srgbClr val="005374"/>
                </a:solidFill>
                <a:cs typeface="Arial" pitchFamily="34" charset="0"/>
                <a:hlinkClick r:id="rId4"/>
              </a:rPr>
              <a:t>www.em.gov.lv</a:t>
            </a:r>
            <a:endParaRPr lang="lv-LV" altLang="lv-LV" dirty="0">
              <a:solidFill>
                <a:srgbClr val="005374"/>
              </a:solidFill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Twitter</a:t>
            </a:r>
            <a:r>
              <a:rPr lang="lv-LV" altLang="lv-LV" dirty="0">
                <a:cs typeface="Arial" pitchFamily="34" charset="0"/>
              </a:rPr>
              <a:t>: </a:t>
            </a:r>
            <a:r>
              <a:rPr lang="lv-LV" altLang="lv-LV" dirty="0" smtClean="0">
                <a:cs typeface="Arial" pitchFamily="34" charset="0"/>
              </a:rPr>
              <a:t>@</a:t>
            </a:r>
            <a:r>
              <a:rPr lang="lv-LV" altLang="lv-LV" dirty="0" err="1">
                <a:cs typeface="Arial" pitchFamily="34" charset="0"/>
              </a:rPr>
              <a:t>EM_gov_lv</a:t>
            </a:r>
            <a:r>
              <a:rPr lang="lv-LV" altLang="lv-LV" dirty="0">
                <a:cs typeface="Arial" pitchFamily="34" charset="0"/>
              </a:rPr>
              <a:t>, @</a:t>
            </a:r>
            <a:r>
              <a:rPr lang="lv-LV" altLang="lv-LV" dirty="0" err="1">
                <a:cs typeface="Arial" pitchFamily="34" charset="0"/>
              </a:rPr>
              <a:t>siltinam</a:t>
            </a:r>
            <a:endParaRPr lang="lv-LV" altLang="lv-LV" dirty="0"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 err="1">
                <a:cs typeface="Arial" pitchFamily="34" charset="0"/>
              </a:rPr>
              <a:t>Youtube</a:t>
            </a:r>
            <a:r>
              <a:rPr lang="lv-LV" altLang="lv-LV" dirty="0">
                <a:cs typeface="Arial" pitchFamily="34" charset="0"/>
              </a:rPr>
              <a:t>: </a:t>
            </a:r>
            <a:r>
              <a:rPr lang="lv-LV" altLang="lv-LV" u="sng" dirty="0" smtClean="0">
                <a:solidFill>
                  <a:srgbClr val="005374"/>
                </a:solidFill>
                <a:cs typeface="Arial" pitchFamily="34" charset="0"/>
                <a:hlinkClick r:id="rId5"/>
              </a:rPr>
              <a:t>http</a:t>
            </a:r>
            <a:r>
              <a:rPr lang="lv-LV" altLang="lv-LV" u="sng" dirty="0">
                <a:solidFill>
                  <a:srgbClr val="005374"/>
                </a:solidFill>
                <a:cs typeface="Arial" pitchFamily="34" charset="0"/>
                <a:hlinkClick r:id="rId5"/>
              </a:rPr>
              <a:t>://</a:t>
            </a:r>
            <a:r>
              <a:rPr lang="lv-LV" altLang="lv-LV" u="sng" dirty="0" smtClean="0">
                <a:solidFill>
                  <a:srgbClr val="005374"/>
                </a:solidFill>
                <a:cs typeface="Arial" pitchFamily="34" charset="0"/>
                <a:hlinkClick r:id="rId5"/>
              </a:rPr>
              <a:t>www.youtube.com/ekonomikasministrija</a:t>
            </a:r>
            <a:endParaRPr lang="lv-LV" altLang="lv-LV" u="sng" dirty="0" smtClean="0">
              <a:solidFill>
                <a:srgbClr val="005374"/>
              </a:solidFill>
              <a:cs typeface="Arial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r>
              <a:rPr lang="lv-LV" altLang="lv-LV" dirty="0" err="1" smtClean="0">
                <a:cs typeface="Arial" pitchFamily="34" charset="0"/>
              </a:rPr>
              <a:t>Facebook</a:t>
            </a:r>
            <a:r>
              <a:rPr lang="lv-LV" altLang="lv-LV" dirty="0" smtClean="0">
                <a:cs typeface="Arial" pitchFamily="34" charset="0"/>
              </a:rPr>
              <a:t>:</a:t>
            </a:r>
            <a:r>
              <a:rPr lang="en-AU" dirty="0" smtClean="0"/>
              <a:t> </a:t>
            </a:r>
            <a:r>
              <a:rPr lang="en-AU" dirty="0">
                <a:hlinkClick r:id="rId6"/>
              </a:rPr>
              <a:t>http</a:t>
            </a:r>
            <a:r>
              <a:rPr lang="en-AU" dirty="0" smtClean="0">
                <a:hlinkClick r:id="rId6"/>
              </a:rPr>
              <a:t>:/</a:t>
            </a:r>
            <a:r>
              <a:rPr lang="lv-LV" dirty="0" smtClean="0">
                <a:hlinkClick r:id="rId6"/>
              </a:rPr>
              <a:t>/</a:t>
            </a:r>
            <a:r>
              <a:rPr lang="en-AU" u="sng" dirty="0" smtClean="0">
                <a:hlinkClick r:id="rId6"/>
              </a:rPr>
              <a:t>www.facebook.com/atbalstsuznemejiem</a:t>
            </a:r>
            <a:r>
              <a:rPr lang="lv-LV" u="sng" dirty="0" smtClean="0"/>
              <a:t> </a:t>
            </a:r>
            <a:endParaRPr lang="lv-LV" dirty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DAEDA9"/>
              </a:buClr>
              <a:tabLst>
                <a:tab pos="984250" algn="l"/>
              </a:tabLst>
              <a:defRPr/>
            </a:pPr>
            <a:endParaRPr lang="lv-LV" altLang="lv-LV" dirty="0">
              <a:solidFill>
                <a:srgbClr val="005374"/>
              </a:solidFill>
              <a:cs typeface="Arial" pitchFamily="34" charset="0"/>
            </a:endParaRPr>
          </a:p>
          <a:p>
            <a:pPr>
              <a:defRPr/>
            </a:pPr>
            <a:endParaRPr lang="lv-LV" altLang="lv-LV" dirty="0" smtClean="0"/>
          </a:p>
        </p:txBody>
      </p:sp>
    </p:spTree>
    <p:extLst>
      <p:ext uri="{BB962C8B-B14F-4D97-AF65-F5344CB8AC3E}">
        <p14:creationId xmlns:p14="http://schemas.microsoft.com/office/powerpoint/2010/main" val="23307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060" y="441960"/>
            <a:ext cx="6096000" cy="1036642"/>
          </a:xfrm>
        </p:spPr>
        <p:txBody>
          <a:bodyPr>
            <a:normAutofit/>
          </a:bodyPr>
          <a:lstStyle/>
          <a:p>
            <a:r>
              <a:rPr lang="lv-LV" sz="2800" cap="all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DARBA TIRGUS </a:t>
            </a:r>
            <a:r>
              <a:rPr lang="lv-LV" sz="2800" cap="all" dirty="0" smtClean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ŠODIEN </a:t>
            </a:r>
            <a:endParaRPr lang="en-GB" sz="2800" cap="all" dirty="0">
              <a:solidFill>
                <a:srgbClr val="228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graphicFrame>
        <p:nvGraphicFramePr>
          <p:cNvPr id="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269520"/>
              </p:ext>
            </p:extLst>
          </p:nvPr>
        </p:nvGraphicFramePr>
        <p:xfrm>
          <a:off x="4578324" y="3882187"/>
          <a:ext cx="4198620" cy="248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197324" y="3136400"/>
            <a:ext cx="4503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/>
            <a:r>
              <a:rPr lang="lv-LV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</a:t>
            </a:r>
            <a:r>
              <a:rPr lang="lv-LV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arba ņēmēju īpatsvars sadalījumā pēc darba ienākumu lieluma  </a:t>
            </a:r>
            <a:r>
              <a:rPr lang="lv-LV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2015</a:t>
            </a:r>
            <a:r>
              <a:rPr lang="lv-LV" sz="1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lv-LV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g, %</a:t>
            </a:r>
            <a:endParaRPr lang="en-GB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6" name="Object 12"/>
          <p:cNvGraphicFramePr/>
          <p:nvPr>
            <p:extLst>
              <p:ext uri="{D42A27DB-BD31-4B8C-83A1-F6EECF244321}">
                <p14:modId xmlns:p14="http://schemas.microsoft.com/office/powerpoint/2010/main" val="1572177797"/>
              </p:ext>
            </p:extLst>
          </p:nvPr>
        </p:nvGraphicFramePr>
        <p:xfrm>
          <a:off x="288274" y="3837932"/>
          <a:ext cx="3985260" cy="2592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9184" y="3214224"/>
            <a:ext cx="45034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/>
            <a:r>
              <a:rPr lang="lv-LV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Aizņemtās darbavietas un bezdarbs</a:t>
            </a:r>
            <a:endParaRPr lang="lv-LV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6060" y="3966008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i="1" dirty="0" smtClean="0"/>
              <a:t>+1,3 pp</a:t>
            </a:r>
            <a:endParaRPr lang="lv-LV" sz="1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903720" y="4290066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i="1" dirty="0" smtClean="0"/>
              <a:t>+1,2 pp</a:t>
            </a:r>
            <a:endParaRPr lang="lv-LV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551420" y="4674668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i="1" dirty="0" smtClean="0"/>
              <a:t>+1,2 pp</a:t>
            </a:r>
            <a:endParaRPr lang="lv-LV" sz="1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185660" y="5055668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i="1" dirty="0" smtClean="0"/>
              <a:t>+0,5 pp</a:t>
            </a:r>
            <a:endParaRPr lang="lv-LV" sz="1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8321040" y="5406188"/>
            <a:ext cx="701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i="1" dirty="0" smtClean="0"/>
              <a:t>-1,7 pp</a:t>
            </a:r>
            <a:endParaRPr lang="lv-LV" sz="12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63740" y="5764328"/>
            <a:ext cx="8229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i="1" dirty="0" smtClean="0"/>
              <a:t>-2,2 pp</a:t>
            </a:r>
            <a:endParaRPr lang="lv-LV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26680" y="4067460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i="1" dirty="0" smtClean="0"/>
              <a:t>Izmaiņas pret 2014.gadu</a:t>
            </a:r>
            <a:endParaRPr lang="lv-LV" sz="1200" i="1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01496" y="6436568"/>
            <a:ext cx="635000" cy="304800"/>
          </a:xfrm>
          <a:prstGeom prst="rect">
            <a:avLst/>
          </a:prstGeom>
        </p:spPr>
        <p:txBody>
          <a:bodyPr/>
          <a:lstStyle/>
          <a:p>
            <a:pPr algn="r"/>
            <a:fld id="{2F6BC9EE-DA85-4834-881C-C5ADD47D5D49}" type="slidenum">
              <a:rPr lang="en-US" altLang="lv-LV" sz="1200"/>
              <a:pPr algn="r"/>
              <a:t>2</a:t>
            </a:fld>
            <a:endParaRPr lang="en-US" altLang="lv-LV" sz="1200" dirty="0"/>
          </a:p>
        </p:txBody>
      </p:sp>
      <p:pic>
        <p:nvPicPr>
          <p:cNvPr id="21" name="Picture 20"/>
          <p:cNvPicPr/>
          <p:nvPr/>
        </p:nvPicPr>
        <p:blipFill rotWithShape="1">
          <a:blip r:embed="rId5"/>
          <a:srcRect l="18730" t="37985" r="21620" b="54688"/>
          <a:stretch/>
        </p:blipFill>
        <p:spPr bwMode="auto">
          <a:xfrm>
            <a:off x="630463" y="1945531"/>
            <a:ext cx="8075789" cy="7101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719412" y="1560977"/>
            <a:ext cx="63443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/>
            <a:r>
              <a:rPr lang="lv-LV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Iedzīvotāju skaits darbaspējas vecumā (15-74 gadi) – </a:t>
            </a:r>
            <a:r>
              <a:rPr lang="lv-LV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1 496 000</a:t>
            </a:r>
            <a:endParaRPr lang="lv-LV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61544"/>
            <a:ext cx="6096000" cy="1036642"/>
          </a:xfrm>
        </p:spPr>
        <p:txBody>
          <a:bodyPr/>
          <a:lstStyle/>
          <a:p>
            <a:r>
              <a:rPr lang="lv-LV" dirty="0" smtClean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DARBAVIETU SKAITS NOZARĒS </a:t>
            </a:r>
            <a:br>
              <a:rPr lang="lv-LV" dirty="0" smtClean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</a:br>
            <a:r>
              <a:rPr lang="lv-LV" sz="1400" dirty="0" smtClean="0">
                <a:latin typeface="Segoe UI" panose="020B0502040204020203" pitchFamily="34" charset="0"/>
              </a:rPr>
              <a:t>2015</a:t>
            </a:r>
            <a:r>
              <a:rPr lang="lv-LV" sz="1400" dirty="0">
                <a:latin typeface="Segoe UI" panose="020B0502040204020203" pitchFamily="34" charset="0"/>
              </a:rPr>
              <a:t>. gads, tūkstošos</a:t>
            </a:r>
            <a:br>
              <a:rPr lang="lv-LV" sz="1400" dirty="0">
                <a:latin typeface="Segoe UI" panose="020B0502040204020203" pitchFamily="34" charset="0"/>
              </a:rPr>
            </a:br>
            <a:endParaRPr lang="lv-LV" sz="1400" dirty="0">
              <a:latin typeface="Segoe UI" panose="020B0502040204020203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11694" t="19805" r="12838"/>
          <a:stretch>
            <a:fillRect/>
          </a:stretch>
        </p:blipFill>
        <p:spPr bwMode="auto">
          <a:xfrm>
            <a:off x="564195" y="1177047"/>
            <a:ext cx="8122600" cy="561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01496" y="6436568"/>
            <a:ext cx="635000" cy="304800"/>
          </a:xfrm>
          <a:prstGeom prst="rect">
            <a:avLst/>
          </a:prstGeom>
        </p:spPr>
        <p:txBody>
          <a:bodyPr/>
          <a:lstStyle/>
          <a:p>
            <a:pPr algn="r"/>
            <a:fld id="{2F6BC9EE-DA85-4834-881C-C5ADD47D5D49}" type="slidenum">
              <a:rPr lang="en-US" altLang="lv-LV" sz="1200"/>
              <a:pPr algn="r"/>
              <a:t>3</a:t>
            </a:fld>
            <a:endParaRPr lang="en-US" altLang="lv-LV" sz="1200" dirty="0"/>
          </a:p>
        </p:txBody>
      </p:sp>
    </p:spTree>
    <p:extLst>
      <p:ext uri="{BB962C8B-B14F-4D97-AF65-F5344CB8AC3E}">
        <p14:creationId xmlns:p14="http://schemas.microsoft.com/office/powerpoint/2010/main" val="396447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52425"/>
            <a:ext cx="6096000" cy="1036642"/>
          </a:xfrm>
        </p:spPr>
        <p:txBody>
          <a:bodyPr>
            <a:normAutofit/>
          </a:bodyPr>
          <a:lstStyle/>
          <a:p>
            <a:r>
              <a:rPr lang="lv-LV" sz="2600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DARBASPĒKA VECUMSTRUKTŪRA</a:t>
            </a:r>
          </a:p>
        </p:txBody>
      </p:sp>
      <p:sp>
        <p:nvSpPr>
          <p:cNvPr id="9" name="Rectangle 8"/>
          <p:cNvSpPr/>
          <p:nvPr/>
        </p:nvSpPr>
        <p:spPr>
          <a:xfrm>
            <a:off x="1676400" y="1030324"/>
            <a:ext cx="7366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lv-LV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Nodarbināto iedzīvotāju vecumā &gt;50 gadiem īpatsvars</a:t>
            </a:r>
          </a:p>
        </p:txBody>
      </p:sp>
      <p:sp>
        <p:nvSpPr>
          <p:cNvPr id="3" name="Rectangle 2"/>
          <p:cNvSpPr/>
          <p:nvPr/>
        </p:nvSpPr>
        <p:spPr>
          <a:xfrm>
            <a:off x="888736" y="1518479"/>
            <a:ext cx="3088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lv-LV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Augstākās kvalifikācijas profesijas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5749" y="1512958"/>
            <a:ext cx="28267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lv-LV" sz="1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Vidējās kvalifikācijas profesijas </a:t>
            </a:r>
          </a:p>
        </p:txBody>
      </p:sp>
      <p:graphicFrame>
        <p:nvGraphicFramePr>
          <p:cNvPr id="13" name="Objec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169991"/>
              </p:ext>
            </p:extLst>
          </p:nvPr>
        </p:nvGraphicFramePr>
        <p:xfrm>
          <a:off x="257190" y="1990062"/>
          <a:ext cx="43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Objec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283391"/>
              </p:ext>
            </p:extLst>
          </p:nvPr>
        </p:nvGraphicFramePr>
        <p:xfrm>
          <a:off x="4577190" y="2004695"/>
          <a:ext cx="432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0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3323053"/>
              </p:ext>
            </p:extLst>
          </p:nvPr>
        </p:nvGraphicFramePr>
        <p:xfrm>
          <a:off x="971600" y="2420888"/>
          <a:ext cx="7200800" cy="3600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963266" y="6309320"/>
            <a:ext cx="27318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lv-LV" altLang="lv-LV" sz="12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IKP salīdzināmās cenās, 2004.g. = 100</a:t>
            </a:r>
            <a:endParaRPr lang="lv-LV" altLang="lv-LV" sz="12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438" name="Rectangle 1"/>
          <p:cNvSpPr>
            <a:spLocks noChangeArrowheads="1"/>
          </p:cNvSpPr>
          <p:nvPr/>
        </p:nvSpPr>
        <p:spPr bwMode="auto">
          <a:xfrm>
            <a:off x="971600" y="1597883"/>
            <a:ext cx="67074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lv-LV" altLang="lv-LV" dirty="0" smtClean="0">
                <a:solidFill>
                  <a:srgbClr val="228B9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Straujāka ekonomikas izaugsme</a:t>
            </a:r>
            <a:r>
              <a:rPr lang="lv-LV" altLang="lv-LV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lv-LV" altLang="lv-LV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vidējā termiņā panākt </a:t>
            </a:r>
          </a:p>
          <a:p>
            <a:r>
              <a:rPr lang="lv-LV" altLang="lv-LV" dirty="0" smtClean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sabalansētu </a:t>
            </a:r>
            <a:r>
              <a:rPr lang="lv-LV" altLang="lv-LV" dirty="0" smtClean="0">
                <a:solidFill>
                  <a:srgbClr val="228B9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lv-LV" altLang="lv-LV" dirty="0">
                <a:solidFill>
                  <a:srgbClr val="228B9D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% IKP pieaugumu </a:t>
            </a:r>
            <a:r>
              <a:rPr lang="lv-LV" altLang="lv-LV" dirty="0">
                <a:solidFill>
                  <a:prstClr val="black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ik gadu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11759" y="637443"/>
            <a:ext cx="6337957" cy="631317"/>
          </a:xfrm>
        </p:spPr>
        <p:txBody>
          <a:bodyPr anchor="b">
            <a:noAutofit/>
          </a:bodyPr>
          <a:lstStyle/>
          <a:p>
            <a:pPr defTabSz="938213" eaLnBrk="0" fontAlgn="base" hangingPunct="0">
              <a:spcAft>
                <a:spcPct val="0"/>
              </a:spcAft>
              <a:defRPr/>
            </a:pPr>
            <a:r>
              <a:rPr lang="lv-LV" altLang="lv-LV" sz="2600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EKONOMISKĀS IZAUGSMES MĒRĶIS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01496" y="6436568"/>
            <a:ext cx="635000" cy="304800"/>
          </a:xfrm>
          <a:prstGeom prst="rect">
            <a:avLst/>
          </a:prstGeom>
        </p:spPr>
        <p:txBody>
          <a:bodyPr/>
          <a:lstStyle/>
          <a:p>
            <a:pPr algn="r"/>
            <a:fld id="{2F6BC9EE-DA85-4834-881C-C5ADD47D5D49}" type="slidenum">
              <a:rPr lang="en-US" altLang="lv-LV" sz="1200"/>
              <a:pPr algn="r"/>
              <a:t>5</a:t>
            </a:fld>
            <a:endParaRPr lang="en-US" altLang="lv-LV" sz="1200" dirty="0"/>
          </a:p>
        </p:txBody>
      </p:sp>
    </p:spTree>
    <p:extLst>
      <p:ext uri="{BB962C8B-B14F-4D97-AF65-F5344CB8AC3E}">
        <p14:creationId xmlns:p14="http://schemas.microsoft.com/office/powerpoint/2010/main" val="416433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16627" y="234412"/>
            <a:ext cx="6467313" cy="1036638"/>
          </a:xfrm>
        </p:spPr>
        <p:txBody>
          <a:bodyPr anchor="b">
            <a:noAutofit/>
          </a:bodyPr>
          <a:lstStyle/>
          <a:p>
            <a:pPr defTabSz="938213" eaLnBrk="0" fontAlgn="base" hangingPunct="0">
              <a:spcAft>
                <a:spcPct val="0"/>
              </a:spcAft>
              <a:defRPr/>
            </a:pPr>
            <a:r>
              <a:rPr lang="lv-LV" altLang="lv-LV" sz="2600" dirty="0" smtClean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 </a:t>
            </a:r>
            <a:r>
              <a:rPr lang="lv-LV" altLang="lv-LV" sz="2600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/>
            </a:r>
            <a:br>
              <a:rPr lang="lv-LV" altLang="lv-LV" sz="2600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</a:br>
            <a:r>
              <a:rPr lang="lv-LV" altLang="lv-LV" sz="2600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IEDZĪVOTĀJU SKAITS </a:t>
            </a:r>
            <a:r>
              <a:rPr lang="lv-LV" altLang="lv-LV" sz="2600" dirty="0" smtClean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SAMAZINĀSIES</a:t>
            </a:r>
            <a:endParaRPr lang="lv-LV" altLang="lv-LV" sz="2600" dirty="0">
              <a:solidFill>
                <a:srgbClr val="228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01496" y="6436568"/>
            <a:ext cx="635000" cy="304800"/>
          </a:xfrm>
          <a:prstGeom prst="rect">
            <a:avLst/>
          </a:prstGeom>
        </p:spPr>
        <p:txBody>
          <a:bodyPr/>
          <a:lstStyle/>
          <a:p>
            <a:pPr algn="r"/>
            <a:fld id="{2F6BC9EE-DA85-4834-881C-C5ADD47D5D49}" type="slidenum">
              <a:rPr lang="en-US" altLang="lv-LV" sz="1200"/>
              <a:pPr algn="r"/>
              <a:t>6</a:t>
            </a:fld>
            <a:endParaRPr lang="en-US" altLang="lv-LV" sz="1200" dirty="0"/>
          </a:p>
        </p:txBody>
      </p:sp>
      <p:graphicFrame>
        <p:nvGraphicFramePr>
          <p:cNvPr id="10" name="Object 12"/>
          <p:cNvGraphicFramePr/>
          <p:nvPr>
            <p:extLst>
              <p:ext uri="{D42A27DB-BD31-4B8C-83A1-F6EECF244321}">
                <p14:modId xmlns:p14="http://schemas.microsoft.com/office/powerpoint/2010/main" val="1028765594"/>
              </p:ext>
            </p:extLst>
          </p:nvPr>
        </p:nvGraphicFramePr>
        <p:xfrm>
          <a:off x="589786" y="1781199"/>
          <a:ext cx="7966985" cy="367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931911" y="1471547"/>
            <a:ext cx="20258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lv-LV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Iedzīvotāju skaits</a:t>
            </a:r>
            <a:r>
              <a:rPr lang="en-US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mi</a:t>
            </a:r>
            <a:r>
              <a:rPr lang="lv-LV" sz="1400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lj</a:t>
            </a:r>
            <a:r>
              <a:rPr lang="lv-LV" sz="1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sz="1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9787" y="5697904"/>
            <a:ext cx="7020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eaLnBrk="0" hangingPunct="0">
              <a:buFont typeface="Arial" panose="020B0604020202020204" pitchFamily="34" charset="0"/>
              <a:buChar char="•"/>
            </a:pPr>
            <a:r>
              <a:rPr lang="lv-LV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Straujākais </a:t>
            </a:r>
            <a:r>
              <a:rPr lang="lv-LV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iedzīvotāju skaita </a:t>
            </a:r>
            <a:r>
              <a:rPr lang="lv-LV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samazinājums gaidāms </a:t>
            </a:r>
            <a:r>
              <a:rPr lang="lv-LV" sz="1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darbspējīgā vecuma iedzīvotāju </a:t>
            </a:r>
            <a:r>
              <a:rPr lang="lv-LV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grupā</a:t>
            </a:r>
          </a:p>
          <a:p>
            <a:pPr marL="285750" lvl="1" indent="-285750" eaLnBrk="0" hangingPunct="0">
              <a:buFont typeface="Arial" panose="020B0604020202020204" pitchFamily="34" charset="0"/>
              <a:buChar char="•"/>
            </a:pPr>
            <a:r>
              <a:rPr lang="lv-LV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Vidējā termiņā būtiski ir mazināt emigrāciju un sekmēt iedzīvotāju reemigrāciju</a:t>
            </a:r>
          </a:p>
          <a:p>
            <a:pPr marL="285750" lvl="1" indent="-285750" eaLnBrk="0" hangingPunct="0">
              <a:buFont typeface="Arial" panose="020B0604020202020204" pitchFamily="34" charset="0"/>
              <a:buChar char="•"/>
            </a:pPr>
            <a:r>
              <a:rPr lang="lv-LV" sz="1200" b="1" dirty="0" smtClean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Ekonomikas izaugsmi nevarēs balstīt uz darbaspēka pieaugumu</a:t>
            </a:r>
          </a:p>
        </p:txBody>
      </p:sp>
      <p:sp>
        <p:nvSpPr>
          <p:cNvPr id="17" name="Text Box 59"/>
          <p:cNvSpPr txBox="1">
            <a:spLocks/>
          </p:cNvSpPr>
          <p:nvPr/>
        </p:nvSpPr>
        <p:spPr bwMode="auto">
          <a:xfrm>
            <a:off x="4292352" y="4229472"/>
            <a:ext cx="3039626" cy="56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36000" tIns="0" rIns="36000" bIns="0" anchor="t" anchorCtr="0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ct val="115000"/>
              </a:lnSpc>
              <a:spcAft>
                <a:spcPts val="0"/>
              </a:spcAft>
            </a:pPr>
            <a:r>
              <a:rPr lang="lv-LV" sz="1200" b="1" kern="1200" dirty="0">
                <a:solidFill>
                  <a:srgbClr val="1F497D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TRENDA </a:t>
            </a:r>
            <a:r>
              <a:rPr lang="lv-LV" sz="1200" b="1" kern="1200" dirty="0" smtClean="0">
                <a:solidFill>
                  <a:srgbClr val="1F497D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SCENĀRIJS</a:t>
            </a:r>
          </a:p>
          <a:p>
            <a:pPr algn="ctr" fontAlgn="base">
              <a:spcAft>
                <a:spcPts val="0"/>
              </a:spcAft>
            </a:pPr>
            <a:r>
              <a:rPr lang="lv-LV" sz="1200" dirty="0" smtClean="0"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Vidējā un ilgtermiņā saglabājās negatīvs migrācijas saldo  </a:t>
            </a:r>
            <a:endParaRPr lang="lv-LV" sz="1200" dirty="0">
              <a:effectLst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50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16629" y="188639"/>
            <a:ext cx="6655364" cy="1080323"/>
          </a:xfrm>
        </p:spPr>
        <p:txBody>
          <a:bodyPr anchor="b">
            <a:noAutofit/>
          </a:bodyPr>
          <a:lstStyle/>
          <a:p>
            <a:pPr defTabSz="938213" eaLnBrk="0" fontAlgn="base" hangingPunct="0">
              <a:spcAft>
                <a:spcPct val="0"/>
              </a:spcAft>
              <a:defRPr/>
            </a:pPr>
            <a:r>
              <a:rPr lang="lv-LV" altLang="lv-LV" sz="2600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LATVIJAS EKONOMIKAS KONKURĒTSPĒJA - PRODUKTIVITĀTES </a:t>
            </a:r>
            <a:r>
              <a:rPr lang="lv-LV" altLang="lv-LV" sz="2600" dirty="0" smtClean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PIEAUGUMS</a:t>
            </a:r>
            <a:endParaRPr lang="lv-LV" altLang="lv-LV" sz="2600" dirty="0">
              <a:solidFill>
                <a:srgbClr val="228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714566958"/>
              </p:ext>
            </p:extLst>
          </p:nvPr>
        </p:nvGraphicFramePr>
        <p:xfrm>
          <a:off x="1395333" y="2483475"/>
          <a:ext cx="6480000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970384" y="1598969"/>
            <a:ext cx="7611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Clr>
                <a:schemeClr val="accent5">
                  <a:lumMod val="75000"/>
                </a:schemeClr>
              </a:buClr>
            </a:pPr>
            <a:r>
              <a:rPr lang="lv-LV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Latvijas ekonomikas </a:t>
            </a:r>
            <a:r>
              <a:rPr lang="lv-LV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konkurētspēja - </a:t>
            </a:r>
            <a:r>
              <a:rPr lang="lv-LV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 3"/>
              </a:rPr>
              <a:t>produktivitātes pieaugums </a:t>
            </a:r>
            <a:r>
              <a:rPr lang="lv-LV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 3"/>
              </a:rPr>
              <a:t>– balstīts uz  </a:t>
            </a:r>
            <a:r>
              <a:rPr lang="lv-LV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tehnoloģiskiem </a:t>
            </a:r>
            <a:r>
              <a:rPr lang="lv-LV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faktoriem, ražošanas efektivitāti, </a:t>
            </a:r>
            <a:r>
              <a:rPr lang="lv-LV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inovācijām</a:t>
            </a:r>
            <a:endParaRPr lang="lv-LV" sz="1600" b="1" u="sng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  <a:sym typeface="Wingdings 3"/>
            </a:endParaRPr>
          </a:p>
        </p:txBody>
      </p:sp>
      <p:sp>
        <p:nvSpPr>
          <p:cNvPr id="12" name="TextBox 11"/>
          <p:cNvSpPr txBox="1"/>
          <p:nvPr/>
        </p:nvSpPr>
        <p:spPr>
          <a:xfrm rot="19503347">
            <a:off x="5898210" y="4140879"/>
            <a:ext cx="508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NIP</a:t>
            </a:r>
            <a:endParaRPr lang="lv-LV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01496" y="6436568"/>
            <a:ext cx="635000" cy="304800"/>
          </a:xfrm>
          <a:prstGeom prst="rect">
            <a:avLst/>
          </a:prstGeom>
        </p:spPr>
        <p:txBody>
          <a:bodyPr/>
          <a:lstStyle/>
          <a:p>
            <a:pPr algn="r"/>
            <a:fld id="{2F6BC9EE-DA85-4834-881C-C5ADD47D5D49}" type="slidenum">
              <a:rPr lang="en-US" altLang="lv-LV" sz="1200"/>
              <a:pPr algn="r"/>
              <a:t>7</a:t>
            </a:fld>
            <a:endParaRPr lang="en-US" altLang="lv-LV" sz="1200" dirty="0"/>
          </a:p>
        </p:txBody>
      </p:sp>
    </p:spTree>
    <p:extLst>
      <p:ext uri="{BB962C8B-B14F-4D97-AF65-F5344CB8AC3E}">
        <p14:creationId xmlns:p14="http://schemas.microsoft.com/office/powerpoint/2010/main" val="3963052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629" y="630739"/>
            <a:ext cx="6270171" cy="638531"/>
          </a:xfrm>
        </p:spPr>
        <p:txBody>
          <a:bodyPr anchor="b">
            <a:normAutofit/>
          </a:bodyPr>
          <a:lstStyle/>
          <a:p>
            <a:r>
              <a:rPr lang="lv-LV" sz="2600" dirty="0" smtClean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KAS IR PRODUKTIVITĀTE?</a:t>
            </a:r>
            <a:endParaRPr lang="lv-LV" sz="2600" dirty="0">
              <a:solidFill>
                <a:srgbClr val="228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21305" r="24435" b="7729"/>
          <a:stretch/>
        </p:blipFill>
        <p:spPr bwMode="auto">
          <a:xfrm>
            <a:off x="229958" y="1455380"/>
            <a:ext cx="8582025" cy="5159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01496" y="6436568"/>
            <a:ext cx="635000" cy="304800"/>
          </a:xfrm>
          <a:prstGeom prst="rect">
            <a:avLst/>
          </a:prstGeom>
        </p:spPr>
        <p:txBody>
          <a:bodyPr/>
          <a:lstStyle/>
          <a:p>
            <a:pPr algn="r"/>
            <a:fld id="{2F6BC9EE-DA85-4834-881C-C5ADD47D5D49}" type="slidenum">
              <a:rPr lang="en-US" altLang="lv-LV" sz="1200"/>
              <a:pPr algn="r"/>
              <a:t>8</a:t>
            </a:fld>
            <a:endParaRPr lang="en-US" altLang="lv-LV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3993502" y="1922106"/>
            <a:ext cx="14928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Izaugsme</a:t>
            </a:r>
            <a:endParaRPr lang="lv-LV" sz="16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0522" y="3248971"/>
            <a:ext cx="1492898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lv-LV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Darbaspēka produktivitāte</a:t>
            </a:r>
            <a:br>
              <a:rPr lang="lv-LV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lv-LV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(izlaide uz </a:t>
            </a:r>
            <a:br>
              <a:rPr lang="lv-LV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lv-LV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 strādājošo)</a:t>
            </a:r>
            <a:endParaRPr lang="lv-LV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0956" y="3248971"/>
            <a:ext cx="1262610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lv-LV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Nodarbinātība, </a:t>
            </a:r>
            <a:r>
              <a:rPr lang="lv-LV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nostrādātās stundas</a:t>
            </a:r>
            <a:endParaRPr lang="lv-LV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958" y="4881829"/>
            <a:ext cx="1365577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lv-LV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Kapitāla ieguldījumi </a:t>
            </a:r>
            <a:r>
              <a:rPr lang="lv-LV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(mašīnas, iekārtas, tehnoloģijas)</a:t>
            </a:r>
            <a:endParaRPr lang="lv-LV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3386" y="4881829"/>
            <a:ext cx="1365577" cy="102444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lv-LV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Cilvēkkapitāls</a:t>
            </a:r>
            <a:r>
              <a:rPr lang="lv-LV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(izglītība, prasmes, iemaņas)</a:t>
            </a:r>
            <a:endParaRPr lang="lv-LV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36814" y="4881829"/>
            <a:ext cx="1365577" cy="1024449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lv-LV" sz="12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Efektivitātes uzlabojumi </a:t>
            </a:r>
            <a:r>
              <a:rPr lang="lv-LV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(ražošanas process uc.)</a:t>
            </a:r>
            <a:endParaRPr lang="lv-LV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6629" y="6151111"/>
            <a:ext cx="4488024" cy="464102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algn="ctr"/>
            <a:r>
              <a:rPr lang="lv-LV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Nemateriālo aktīvu ieguldījums </a:t>
            </a:r>
            <a:br>
              <a:rPr lang="lv-LV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lv-LV" sz="12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(informācija, inovācija, kompetences)</a:t>
            </a:r>
            <a:endParaRPr lang="lv-LV" sz="1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4" descr="http://previews.123rf.com/images/panyanon/panyanon1112/panyanon111200046/11756289-Check-mark-stickers-Stock-Photo-checkmark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8789" r="57079" b="64898"/>
          <a:stretch/>
        </p:blipFill>
        <p:spPr bwMode="auto">
          <a:xfrm>
            <a:off x="4436064" y="2484110"/>
            <a:ext cx="568862" cy="53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previews.123rf.com/images/panyanon/panyanon1112/panyanon111200046/11756289-Check-mark-stickers-Stock-Photo-checkmark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92" t="9732" r="6819" b="61981"/>
          <a:stretch/>
        </p:blipFill>
        <p:spPr bwMode="auto">
          <a:xfrm>
            <a:off x="7729801" y="2486922"/>
            <a:ext cx="591022" cy="52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2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029" y="231704"/>
            <a:ext cx="6583955" cy="1036642"/>
          </a:xfrm>
        </p:spPr>
        <p:txBody>
          <a:bodyPr anchor="b">
            <a:noAutofit/>
          </a:bodyPr>
          <a:lstStyle/>
          <a:p>
            <a:r>
              <a:rPr lang="lv-LV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DARBASPĒKA </a:t>
            </a:r>
            <a:r>
              <a:rPr lang="lv-LV" dirty="0" smtClean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DISPROPORCIJAS </a:t>
            </a:r>
            <a:r>
              <a:rPr lang="lv-LV" dirty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AUGSTĀKĀS </a:t>
            </a:r>
            <a:r>
              <a:rPr lang="lv-LV" dirty="0" smtClean="0">
                <a:solidFill>
                  <a:srgbClr val="228B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</a:rPr>
              <a:t>IZGLĪTĪBAS TEMATISKAJĀS GRUPĀS</a:t>
            </a:r>
            <a:endParaRPr lang="lv-LV" dirty="0">
              <a:solidFill>
                <a:srgbClr val="228B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01496" y="6436568"/>
            <a:ext cx="635000" cy="304800"/>
          </a:xfrm>
          <a:prstGeom prst="rect">
            <a:avLst/>
          </a:prstGeom>
        </p:spPr>
        <p:txBody>
          <a:bodyPr/>
          <a:lstStyle/>
          <a:p>
            <a:pPr algn="r"/>
            <a:fld id="{2F6BC9EE-DA85-4834-881C-C5ADD47D5D49}" type="slidenum">
              <a:rPr lang="en-US" altLang="lv-LV" sz="1200"/>
              <a:pPr algn="r"/>
              <a:t>9</a:t>
            </a:fld>
            <a:endParaRPr lang="en-US" altLang="lv-LV" sz="1200" dirty="0"/>
          </a:p>
        </p:txBody>
      </p:sp>
      <p:sp>
        <p:nvSpPr>
          <p:cNvPr id="12" name="Rectangle 11"/>
          <p:cNvSpPr/>
          <p:nvPr/>
        </p:nvSpPr>
        <p:spPr>
          <a:xfrm>
            <a:off x="3139420" y="1661822"/>
            <a:ext cx="288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Sociālās zinātnes, </a:t>
            </a:r>
            <a:r>
              <a:rPr lang="lv-LV" sz="1400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komerczinības </a:t>
            </a:r>
            <a:r>
              <a:rPr lang="lv-LV" sz="14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 tiesības, </a:t>
            </a:r>
            <a:endParaRPr lang="lv-LV" sz="1400" b="1" dirty="0" smtClean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lv-LV" sz="1400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Humanitārās </a:t>
            </a:r>
            <a:r>
              <a:rPr lang="lv-LV" sz="14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zinātnes</a:t>
            </a:r>
            <a:endParaRPr lang="lv-LV" sz="1400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3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152683"/>
              </p:ext>
            </p:extLst>
          </p:nvPr>
        </p:nvGraphicFramePr>
        <p:xfrm>
          <a:off x="243566" y="2367542"/>
          <a:ext cx="2844596" cy="3790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2238442"/>
              </p:ext>
            </p:extLst>
          </p:nvPr>
        </p:nvGraphicFramePr>
        <p:xfrm>
          <a:off x="3077037" y="3015613"/>
          <a:ext cx="2880000" cy="338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9420" y="1908044"/>
            <a:ext cx="288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b="1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Piedāvājuma struktūra 2015</a:t>
            </a:r>
            <a:endParaRPr lang="lv-LV" sz="1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232641"/>
              </p:ext>
            </p:extLst>
          </p:nvPr>
        </p:nvGraphicFramePr>
        <p:xfrm>
          <a:off x="6028064" y="2995281"/>
          <a:ext cx="2880000" cy="3342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16"/>
          <p:cNvSpPr/>
          <p:nvPr/>
        </p:nvSpPr>
        <p:spPr>
          <a:xfrm>
            <a:off x="6028064" y="1654760"/>
            <a:ext cx="288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14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Dabas zinātnes, matemātika un </a:t>
            </a:r>
            <a:r>
              <a:rPr lang="lv-LV" sz="1400" b="1" dirty="0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informācijas tehnoloģijas un</a:t>
            </a:r>
            <a:endParaRPr lang="lv-LV" sz="14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lv-LV" sz="14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Inženierzinātnes, ražošana un būvniecība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520" y="4671798"/>
            <a:ext cx="2736304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lv-LV" sz="11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Sociālās zinātnes</a:t>
            </a:r>
            <a:r>
              <a:rPr lang="lv-LV" sz="11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lv-LV" sz="11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komerczinības </a:t>
            </a:r>
            <a:r>
              <a:rPr lang="lv-LV" sz="11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un tiesības</a:t>
            </a:r>
            <a:r>
              <a:rPr lang="lv-LV" sz="11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humanitārās </a:t>
            </a:r>
            <a:r>
              <a:rPr lang="lv-LV" sz="11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zinātnes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51520" y="5196224"/>
            <a:ext cx="2736304" cy="6001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lv-LV" sz="11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Dabas zinātnes</a:t>
            </a:r>
            <a:r>
              <a:rPr lang="lv-LV" sz="11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matemātika un informācijas </a:t>
            </a:r>
            <a:r>
              <a:rPr lang="lv-LV" sz="11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tehnoloģijas, inženierzinātnes</a:t>
            </a:r>
            <a:r>
              <a:rPr lang="lv-LV" sz="11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ražošana un </a:t>
            </a:r>
            <a:r>
              <a:rPr lang="lv-LV" sz="11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būvniecība</a:t>
            </a:r>
            <a:endParaRPr lang="lv-LV" sz="11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1520" y="5895934"/>
            <a:ext cx="2736304" cy="43088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lv-LV" sz="11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Pārējās</a:t>
            </a:r>
            <a:r>
              <a:rPr lang="lv-LV" sz="11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augstākās izglītības tematiskās grupas</a:t>
            </a:r>
            <a:endParaRPr lang="lv-LV" sz="11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8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M_prezentacija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  <a:fontScheme name="EM_prezentacija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M_prezentacija 9">
    <a:dk1>
      <a:srgbClr val="000000"/>
    </a:dk1>
    <a:lt1>
      <a:srgbClr val="FFFFFF"/>
    </a:lt1>
    <a:dk2>
      <a:srgbClr val="000000"/>
    </a:dk2>
    <a:lt2>
      <a:srgbClr val="DDDDDD"/>
    </a:lt2>
    <a:accent1>
      <a:srgbClr val="A3B2C1"/>
    </a:accent1>
    <a:accent2>
      <a:srgbClr val="CC0000"/>
    </a:accent2>
    <a:accent3>
      <a:srgbClr val="FFFFFF"/>
    </a:accent3>
    <a:accent4>
      <a:srgbClr val="000000"/>
    </a:accent4>
    <a:accent5>
      <a:srgbClr val="CED5DD"/>
    </a:accent5>
    <a:accent6>
      <a:srgbClr val="B90000"/>
    </a:accent6>
    <a:hlink>
      <a:srgbClr val="336699"/>
    </a:hlink>
    <a:folHlink>
      <a:srgbClr val="003366"/>
    </a:folHlink>
  </a:clrScheme>
  <a:fontScheme name="EM_prezentacija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2165</TotalTime>
  <Words>865</Words>
  <Application>Microsoft Office PowerPoint</Application>
  <PresentationFormat>On-screen Show (4:3)</PresentationFormat>
  <Paragraphs>278</Paragraphs>
  <Slides>17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DARBA TIRGUS PĀRKĀRTOJUMI  STRAUJĀKAI EKONOMIKAS  IZAUGSMEI</vt:lpstr>
      <vt:lpstr>DARBA TIRGUS ŠODIEN </vt:lpstr>
      <vt:lpstr>DARBAVIETU SKAITS NOZARĒS  2015. gads, tūkstošos </vt:lpstr>
      <vt:lpstr>DARBASPĒKA VECUMSTRUKTŪRA</vt:lpstr>
      <vt:lpstr>EKONOMISKĀS IZAUGSMES MĒRĶIS</vt:lpstr>
      <vt:lpstr>  IEDZĪVOTĀJU SKAITS SAMAZINĀSIES</vt:lpstr>
      <vt:lpstr>LATVIJAS EKONOMIKAS KONKURĒTSPĒJA - PRODUKTIVITĀTES PIEAUGUMS</vt:lpstr>
      <vt:lpstr>KAS IR PRODUKTIVITĀTE?</vt:lpstr>
      <vt:lpstr>DARBASPĒKA DISPROPORCIJAS AUGSTĀKĀS IZGLĪTĪBAS TEMATISKAJĀS GRUPĀS</vt:lpstr>
      <vt:lpstr>IZTRŪKUMS PĒC DARBASPĒKA AR VIDĒJO PROFESIONĀLO IZGLĪTĪBU</vt:lpstr>
      <vt:lpstr>LIELS JAUNIEŠU ĪPATSVARS, KAS NONĀK  DARBA TIRGŪ BEZ KONKRĒTAS  SPECIALITĀTES UN PRASMĒM</vt:lpstr>
      <vt:lpstr>ZEMA IESAISTĪŠANĀS PIEAUGUŠO IZGLĪTĪBĀ</vt:lpstr>
      <vt:lpstr>IZGLĪTĪBAS SISTĒMA  UN DARBA TIRGUS DISPROPORCIJAS</vt:lpstr>
      <vt:lpstr>MĒRĶI DARBA TIRGUS TRANSFORMĀCIJAI</vt:lpstr>
      <vt:lpstr>MĒRĶI</vt:lpstr>
      <vt:lpstr>TĀLĀKĀ RĪCĪBA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Madara Ambrēna</dc:creator>
  <cp:lastModifiedBy>Jānis Salmiņš</cp:lastModifiedBy>
  <cp:revision>63</cp:revision>
  <cp:lastPrinted>2016-06-16T13:40:48Z</cp:lastPrinted>
  <dcterms:created xsi:type="dcterms:W3CDTF">2016-05-24T13:49:52Z</dcterms:created>
  <dcterms:modified xsi:type="dcterms:W3CDTF">2016-09-14T06:43:51Z</dcterms:modified>
</cp:coreProperties>
</file>